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27"/>
  </p:notesMasterIdLst>
  <p:sldIdLst>
    <p:sldId id="256" r:id="rId5"/>
    <p:sldId id="260" r:id="rId6"/>
    <p:sldId id="257" r:id="rId7"/>
    <p:sldId id="1617" r:id="rId8"/>
    <p:sldId id="2147479148" r:id="rId9"/>
    <p:sldId id="2147479149" r:id="rId10"/>
    <p:sldId id="2147479150" r:id="rId11"/>
    <p:sldId id="2147479151" r:id="rId12"/>
    <p:sldId id="2147479162" r:id="rId13"/>
    <p:sldId id="2147479152" r:id="rId14"/>
    <p:sldId id="2147479143" r:id="rId15"/>
    <p:sldId id="2147479146" r:id="rId16"/>
    <p:sldId id="2147479147" r:id="rId17"/>
    <p:sldId id="2147479155" r:id="rId18"/>
    <p:sldId id="2147479109" r:id="rId19"/>
    <p:sldId id="2147479156" r:id="rId20"/>
    <p:sldId id="2147479160" r:id="rId21"/>
    <p:sldId id="2147479157" r:id="rId22"/>
    <p:sldId id="2147479158" r:id="rId23"/>
    <p:sldId id="2147479161" r:id="rId24"/>
    <p:sldId id="2147479144" r:id="rId25"/>
    <p:sldId id="26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2" userDrawn="1">
          <p15:clr>
            <a:srgbClr val="A4A3A4"/>
          </p15:clr>
        </p15:guide>
        <p15:guide id="2" pos="3190" userDrawn="1">
          <p15:clr>
            <a:srgbClr val="A4A3A4"/>
          </p15:clr>
        </p15:guide>
        <p15:guide id="3" pos="506" userDrawn="1">
          <p15:clr>
            <a:srgbClr val="A4A3A4"/>
          </p15:clr>
        </p15:guide>
        <p15:guide id="4" orient="horz" pos="10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C9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6680A5-2FA5-CF40-82CA-ECE17342AD28}" v="17" dt="2024-06-27T04:51:41.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07" autoAdjust="0"/>
    <p:restoredTop sz="93767" autoAdjust="0"/>
  </p:normalViewPr>
  <p:slideViewPr>
    <p:cSldViewPr snapToGrid="0" showGuides="1">
      <p:cViewPr varScale="1">
        <p:scale>
          <a:sx n="114" d="100"/>
          <a:sy n="114" d="100"/>
        </p:scale>
        <p:origin x="744" y="184"/>
      </p:cViewPr>
      <p:guideLst>
        <p:guide orient="horz" pos="1412"/>
        <p:guide pos="3190"/>
        <p:guide pos="506"/>
        <p:guide orient="horz" pos="1071"/>
      </p:guideLst>
    </p:cSldViewPr>
  </p:slideViewPr>
  <p:outlineViewPr>
    <p:cViewPr>
      <p:scale>
        <a:sx n="33" d="100"/>
        <a:sy n="33" d="100"/>
      </p:scale>
      <p:origin x="0" y="-56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10" d="100"/>
          <a:sy n="110" d="100"/>
        </p:scale>
        <p:origin x="45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Tom' Martens" userId="35ccf0d4-9e71-4d15-bebb-7c78661c64b3" providerId="ADAL" clId="{196680A5-2FA5-CF40-82CA-ECE17342AD28}"/>
    <pc:docChg chg="undo custSel modSld">
      <pc:chgData name="Thomas 'Tom' Martens" userId="35ccf0d4-9e71-4d15-bebb-7c78661c64b3" providerId="ADAL" clId="{196680A5-2FA5-CF40-82CA-ECE17342AD28}" dt="2024-06-29T09:28:15.258" v="175" actId="255"/>
      <pc:docMkLst>
        <pc:docMk/>
      </pc:docMkLst>
      <pc:sldChg chg="addSp delSp modSp mod">
        <pc:chgData name="Thomas 'Tom' Martens" userId="35ccf0d4-9e71-4d15-bebb-7c78661c64b3" providerId="ADAL" clId="{196680A5-2FA5-CF40-82CA-ECE17342AD28}" dt="2024-06-27T04:51:49.367" v="153" actId="1076"/>
        <pc:sldMkLst>
          <pc:docMk/>
          <pc:sldMk cId="3310189924" sldId="269"/>
        </pc:sldMkLst>
        <pc:spChg chg="add mod">
          <ac:chgData name="Thomas 'Tom' Martens" userId="35ccf0d4-9e71-4d15-bebb-7c78661c64b3" providerId="ADAL" clId="{196680A5-2FA5-CF40-82CA-ECE17342AD28}" dt="2024-06-27T04:33:23.211" v="87" actId="14100"/>
          <ac:spMkLst>
            <pc:docMk/>
            <pc:sldMk cId="3310189924" sldId="269"/>
            <ac:spMk id="7" creationId="{418E2A18-4739-235F-4FDC-DC556BD5B2BA}"/>
          </ac:spMkLst>
        </pc:spChg>
        <pc:spChg chg="add mod">
          <ac:chgData name="Thomas 'Tom' Martens" userId="35ccf0d4-9e71-4d15-bebb-7c78661c64b3" providerId="ADAL" clId="{196680A5-2FA5-CF40-82CA-ECE17342AD28}" dt="2024-06-27T04:51:49.367" v="153" actId="1076"/>
          <ac:spMkLst>
            <pc:docMk/>
            <pc:sldMk cId="3310189924" sldId="269"/>
            <ac:spMk id="9" creationId="{8F7848A6-8BF7-589F-4AD1-C2E522C3EC90}"/>
          </ac:spMkLst>
        </pc:spChg>
        <pc:picChg chg="del">
          <ac:chgData name="Thomas 'Tom' Martens" userId="35ccf0d4-9e71-4d15-bebb-7c78661c64b3" providerId="ADAL" clId="{196680A5-2FA5-CF40-82CA-ECE17342AD28}" dt="2024-06-27T04:26:58.356" v="0" actId="478"/>
          <ac:picMkLst>
            <pc:docMk/>
            <pc:sldMk cId="3310189924" sldId="269"/>
            <ac:picMk id="3" creationId="{73ABE874-00F9-2B69-4732-B65CF51B6AA6}"/>
          </ac:picMkLst>
        </pc:picChg>
        <pc:picChg chg="add mod">
          <ac:chgData name="Thomas 'Tom' Martens" userId="35ccf0d4-9e71-4d15-bebb-7c78661c64b3" providerId="ADAL" clId="{196680A5-2FA5-CF40-82CA-ECE17342AD28}" dt="2024-06-27T04:29:14.813" v="5" actId="1076"/>
          <ac:picMkLst>
            <pc:docMk/>
            <pc:sldMk cId="3310189924" sldId="269"/>
            <ac:picMk id="6" creationId="{9A2AE97D-F98B-7827-ECF8-2D3C8798B609}"/>
          </ac:picMkLst>
        </pc:picChg>
      </pc:sldChg>
      <pc:sldChg chg="addSp delSp modSp mod">
        <pc:chgData name="Thomas 'Tom' Martens" userId="35ccf0d4-9e71-4d15-bebb-7c78661c64b3" providerId="ADAL" clId="{196680A5-2FA5-CF40-82CA-ECE17342AD28}" dt="2024-06-27T04:47:55.421" v="150"/>
        <pc:sldMkLst>
          <pc:docMk/>
          <pc:sldMk cId="3837596482" sldId="1617"/>
        </pc:sldMkLst>
        <pc:spChg chg="add del mod">
          <ac:chgData name="Thomas 'Tom' Martens" userId="35ccf0d4-9e71-4d15-bebb-7c78661c64b3" providerId="ADAL" clId="{196680A5-2FA5-CF40-82CA-ECE17342AD28}" dt="2024-06-27T04:47:54.564" v="149" actId="478"/>
          <ac:spMkLst>
            <pc:docMk/>
            <pc:sldMk cId="3837596482" sldId="1617"/>
            <ac:spMk id="3" creationId="{47261710-91C1-73A5-9AB3-D9DCC51C52CA}"/>
          </ac:spMkLst>
        </pc:spChg>
        <pc:spChg chg="add mod">
          <ac:chgData name="Thomas 'Tom' Martens" userId="35ccf0d4-9e71-4d15-bebb-7c78661c64b3" providerId="ADAL" clId="{196680A5-2FA5-CF40-82CA-ECE17342AD28}" dt="2024-06-27T04:45:12.916" v="127"/>
          <ac:spMkLst>
            <pc:docMk/>
            <pc:sldMk cId="3837596482" sldId="1617"/>
            <ac:spMk id="4" creationId="{42DDA999-0463-AA2A-7A78-628F4817BD97}"/>
          </ac:spMkLst>
        </pc:spChg>
        <pc:spChg chg="add mod">
          <ac:chgData name="Thomas 'Tom' Martens" userId="35ccf0d4-9e71-4d15-bebb-7c78661c64b3" providerId="ADAL" clId="{196680A5-2FA5-CF40-82CA-ECE17342AD28}" dt="2024-06-27T04:45:17.833" v="130"/>
          <ac:spMkLst>
            <pc:docMk/>
            <pc:sldMk cId="3837596482" sldId="1617"/>
            <ac:spMk id="5" creationId="{09EFB6A4-E48D-C641-D573-EAFC8BAC5366}"/>
          </ac:spMkLst>
        </pc:spChg>
        <pc:spChg chg="add mod">
          <ac:chgData name="Thomas 'Tom' Martens" userId="35ccf0d4-9e71-4d15-bebb-7c78661c64b3" providerId="ADAL" clId="{196680A5-2FA5-CF40-82CA-ECE17342AD28}" dt="2024-06-27T04:47:55.421" v="150"/>
          <ac:spMkLst>
            <pc:docMk/>
            <pc:sldMk cId="3837596482" sldId="1617"/>
            <ac:spMk id="6" creationId="{49702BD4-48E5-10BD-A060-A22AF8597FF1}"/>
          </ac:spMkLst>
        </pc:spChg>
      </pc:sldChg>
      <pc:sldChg chg="modSp mod">
        <pc:chgData name="Thomas 'Tom' Martens" userId="35ccf0d4-9e71-4d15-bebb-7c78661c64b3" providerId="ADAL" clId="{196680A5-2FA5-CF40-82CA-ECE17342AD28}" dt="2024-06-27T04:50:20.207" v="151" actId="20577"/>
        <pc:sldMkLst>
          <pc:docMk/>
          <pc:sldMk cId="3781374705" sldId="2147479143"/>
        </pc:sldMkLst>
        <pc:spChg chg="mod">
          <ac:chgData name="Thomas 'Tom' Martens" userId="35ccf0d4-9e71-4d15-bebb-7c78661c64b3" providerId="ADAL" clId="{196680A5-2FA5-CF40-82CA-ECE17342AD28}" dt="2024-06-27T04:50:20.207" v="151" actId="20577"/>
          <ac:spMkLst>
            <pc:docMk/>
            <pc:sldMk cId="3781374705" sldId="2147479143"/>
            <ac:spMk id="3" creationId="{4EFD467C-63E6-B076-FB7D-8907F5CF66E8}"/>
          </ac:spMkLst>
        </pc:spChg>
      </pc:sldChg>
      <pc:sldChg chg="modSp mod">
        <pc:chgData name="Thomas 'Tom' Martens" userId="35ccf0d4-9e71-4d15-bebb-7c78661c64b3" providerId="ADAL" clId="{196680A5-2FA5-CF40-82CA-ECE17342AD28}" dt="2024-06-29T09:22:00.109" v="169" actId="255"/>
        <pc:sldMkLst>
          <pc:docMk/>
          <pc:sldMk cId="1651914390" sldId="2147479151"/>
        </pc:sldMkLst>
        <pc:spChg chg="mod">
          <ac:chgData name="Thomas 'Tom' Martens" userId="35ccf0d4-9e71-4d15-bebb-7c78661c64b3" providerId="ADAL" clId="{196680A5-2FA5-CF40-82CA-ECE17342AD28}" dt="2024-06-29T09:22:00.109" v="169" actId="255"/>
          <ac:spMkLst>
            <pc:docMk/>
            <pc:sldMk cId="1651914390" sldId="2147479151"/>
            <ac:spMk id="4" creationId="{F02B2A50-C519-9F03-BD0B-BB76145229DF}"/>
          </ac:spMkLst>
        </pc:spChg>
        <pc:spChg chg="mod">
          <ac:chgData name="Thomas 'Tom' Martens" userId="35ccf0d4-9e71-4d15-bebb-7c78661c64b3" providerId="ADAL" clId="{196680A5-2FA5-CF40-82CA-ECE17342AD28}" dt="2024-06-29T07:38:59.629" v="163" actId="20577"/>
          <ac:spMkLst>
            <pc:docMk/>
            <pc:sldMk cId="1651914390" sldId="2147479151"/>
            <ac:spMk id="9" creationId="{A1A9A9E5-8CE7-7F67-2389-CD4FF8BBABA8}"/>
          </ac:spMkLst>
        </pc:spChg>
      </pc:sldChg>
      <pc:sldChg chg="addSp delSp modSp mod">
        <pc:chgData name="Thomas 'Tom' Martens" userId="35ccf0d4-9e71-4d15-bebb-7c78661c64b3" providerId="ADAL" clId="{196680A5-2FA5-CF40-82CA-ECE17342AD28}" dt="2024-06-27T04:47:47.691" v="148"/>
        <pc:sldMkLst>
          <pc:docMk/>
          <pc:sldMk cId="3430638028" sldId="2147479152"/>
        </pc:sldMkLst>
        <pc:spChg chg="add del mod">
          <ac:chgData name="Thomas 'Tom' Martens" userId="35ccf0d4-9e71-4d15-bebb-7c78661c64b3" providerId="ADAL" clId="{196680A5-2FA5-CF40-82CA-ECE17342AD28}" dt="2024-06-27T04:47:46.825" v="147" actId="478"/>
          <ac:spMkLst>
            <pc:docMk/>
            <pc:sldMk cId="3430638028" sldId="2147479152"/>
            <ac:spMk id="15" creationId="{1EF4A615-9539-E4C8-DD03-1A3D9320F3E7}"/>
          </ac:spMkLst>
        </pc:spChg>
        <pc:spChg chg="add mod">
          <ac:chgData name="Thomas 'Tom' Martens" userId="35ccf0d4-9e71-4d15-bebb-7c78661c64b3" providerId="ADAL" clId="{196680A5-2FA5-CF40-82CA-ECE17342AD28}" dt="2024-06-27T04:47:47.691" v="148"/>
          <ac:spMkLst>
            <pc:docMk/>
            <pc:sldMk cId="3430638028" sldId="2147479152"/>
            <ac:spMk id="16" creationId="{CB7DA160-7588-85C0-6972-8E55C1041CEE}"/>
          </ac:spMkLst>
        </pc:spChg>
      </pc:sldChg>
      <pc:sldChg chg="addSp delSp modSp mod">
        <pc:chgData name="Thomas 'Tom' Martens" userId="35ccf0d4-9e71-4d15-bebb-7c78661c64b3" providerId="ADAL" clId="{196680A5-2FA5-CF40-82CA-ECE17342AD28}" dt="2024-06-27T04:47:39.569" v="146"/>
        <pc:sldMkLst>
          <pc:docMk/>
          <pc:sldMk cId="3045396678" sldId="2147479155"/>
        </pc:sldMkLst>
        <pc:spChg chg="add del mod">
          <ac:chgData name="Thomas 'Tom' Martens" userId="35ccf0d4-9e71-4d15-bebb-7c78661c64b3" providerId="ADAL" clId="{196680A5-2FA5-CF40-82CA-ECE17342AD28}" dt="2024-06-27T04:47:38.632" v="145" actId="478"/>
          <ac:spMkLst>
            <pc:docMk/>
            <pc:sldMk cId="3045396678" sldId="2147479155"/>
            <ac:spMk id="3" creationId="{8C133E48-41F7-D5AD-7472-D71083F48FBF}"/>
          </ac:spMkLst>
        </pc:spChg>
        <pc:spChg chg="add mod">
          <ac:chgData name="Thomas 'Tom' Martens" userId="35ccf0d4-9e71-4d15-bebb-7c78661c64b3" providerId="ADAL" clId="{196680A5-2FA5-CF40-82CA-ECE17342AD28}" dt="2024-06-27T04:47:39.569" v="146"/>
          <ac:spMkLst>
            <pc:docMk/>
            <pc:sldMk cId="3045396678" sldId="2147479155"/>
            <ac:spMk id="4" creationId="{FC43B82A-08BE-D525-0520-96D8CB387080}"/>
          </ac:spMkLst>
        </pc:spChg>
      </pc:sldChg>
      <pc:sldChg chg="addSp delSp modSp mod">
        <pc:chgData name="Thomas 'Tom' Martens" userId="35ccf0d4-9e71-4d15-bebb-7c78661c64b3" providerId="ADAL" clId="{196680A5-2FA5-CF40-82CA-ECE17342AD28}" dt="2024-06-27T04:47:28.458" v="144"/>
        <pc:sldMkLst>
          <pc:docMk/>
          <pc:sldMk cId="3372935215" sldId="2147479160"/>
        </pc:sldMkLst>
        <pc:spChg chg="add del mod">
          <ac:chgData name="Thomas 'Tom' Martens" userId="35ccf0d4-9e71-4d15-bebb-7c78661c64b3" providerId="ADAL" clId="{196680A5-2FA5-CF40-82CA-ECE17342AD28}" dt="2024-06-27T04:47:20.797" v="143" actId="478"/>
          <ac:spMkLst>
            <pc:docMk/>
            <pc:sldMk cId="3372935215" sldId="2147479160"/>
            <ac:spMk id="4" creationId="{9770AC3B-4D50-D58F-A80B-8B6C5DBE86DA}"/>
          </ac:spMkLst>
        </pc:spChg>
        <pc:spChg chg="add mod">
          <ac:chgData name="Thomas 'Tom' Martens" userId="35ccf0d4-9e71-4d15-bebb-7c78661c64b3" providerId="ADAL" clId="{196680A5-2FA5-CF40-82CA-ECE17342AD28}" dt="2024-06-27T04:47:28.458" v="144"/>
          <ac:spMkLst>
            <pc:docMk/>
            <pc:sldMk cId="3372935215" sldId="2147479160"/>
            <ac:spMk id="5" creationId="{69517E9E-FB77-4A1F-4E99-1D7ACBB9F517}"/>
          </ac:spMkLst>
        </pc:spChg>
      </pc:sldChg>
      <pc:sldChg chg="addSp delSp modSp mod">
        <pc:chgData name="Thomas 'Tom' Martens" userId="35ccf0d4-9e71-4d15-bebb-7c78661c64b3" providerId="ADAL" clId="{196680A5-2FA5-CF40-82CA-ECE17342AD28}" dt="2024-06-27T04:52:05.011" v="154" actId="478"/>
        <pc:sldMkLst>
          <pc:docMk/>
          <pc:sldMk cId="346786291" sldId="2147479161"/>
        </pc:sldMkLst>
        <pc:spChg chg="add mod">
          <ac:chgData name="Thomas 'Tom' Martens" userId="35ccf0d4-9e71-4d15-bebb-7c78661c64b3" providerId="ADAL" clId="{196680A5-2FA5-CF40-82CA-ECE17342AD28}" dt="2024-06-27T04:46:49.814" v="140" actId="1076"/>
          <ac:spMkLst>
            <pc:docMk/>
            <pc:sldMk cId="346786291" sldId="2147479161"/>
            <ac:spMk id="3" creationId="{E57E37FE-8C8C-846F-3F34-9812D8B51A9D}"/>
          </ac:spMkLst>
        </pc:spChg>
        <pc:spChg chg="add del mod">
          <ac:chgData name="Thomas 'Tom' Martens" userId="35ccf0d4-9e71-4d15-bebb-7c78661c64b3" providerId="ADAL" clId="{196680A5-2FA5-CF40-82CA-ECE17342AD28}" dt="2024-06-27T04:52:05.011" v="154" actId="478"/>
          <ac:spMkLst>
            <pc:docMk/>
            <pc:sldMk cId="346786291" sldId="2147479161"/>
            <ac:spMk id="4" creationId="{0850E922-72C8-2087-A700-3F5B81AC7C4D}"/>
          </ac:spMkLst>
        </pc:spChg>
      </pc:sldChg>
      <pc:sldChg chg="modSp mod">
        <pc:chgData name="Thomas 'Tom' Martens" userId="35ccf0d4-9e71-4d15-bebb-7c78661c64b3" providerId="ADAL" clId="{196680A5-2FA5-CF40-82CA-ECE17342AD28}" dt="2024-06-29T09:28:15.258" v="175" actId="255"/>
        <pc:sldMkLst>
          <pc:docMk/>
          <pc:sldMk cId="2507538453" sldId="2147479162"/>
        </pc:sldMkLst>
        <pc:spChg chg="mod">
          <ac:chgData name="Thomas 'Tom' Martens" userId="35ccf0d4-9e71-4d15-bebb-7c78661c64b3" providerId="ADAL" clId="{196680A5-2FA5-CF40-82CA-ECE17342AD28}" dt="2024-06-29T09:28:15.258" v="175" actId="255"/>
          <ac:spMkLst>
            <pc:docMk/>
            <pc:sldMk cId="2507538453" sldId="2147479162"/>
            <ac:spMk id="4" creationId="{F02B2A50-C519-9F03-BD0B-BB76145229DF}"/>
          </ac:spMkLst>
        </pc:spChg>
      </pc:sldChg>
    </pc:docChg>
  </pc:docChgLst>
  <pc:docChgLst>
    <pc:chgData name="Thomas 'Tom' Martens" userId="35ccf0d4-9e71-4d15-bebb-7c78661c64b3" providerId="ADAL" clId="{4F18DF09-9CF9-964E-81E9-8895F60CA4EA}"/>
    <pc:docChg chg="modSld">
      <pc:chgData name="Thomas 'Tom' Martens" userId="35ccf0d4-9e71-4d15-bebb-7c78661c64b3" providerId="ADAL" clId="{4F18DF09-9CF9-964E-81E9-8895F60CA4EA}" dt="2024-02-25T17:47:24.885" v="3" actId="20577"/>
      <pc:docMkLst>
        <pc:docMk/>
      </pc:docMkLst>
      <pc:sldChg chg="modSp mod">
        <pc:chgData name="Thomas 'Tom' Martens" userId="35ccf0d4-9e71-4d15-bebb-7c78661c64b3" providerId="ADAL" clId="{4F18DF09-9CF9-964E-81E9-8895F60CA4EA}" dt="2024-02-25T17:47:24.885" v="3" actId="20577"/>
        <pc:sldMkLst>
          <pc:docMk/>
          <pc:sldMk cId="2245286237" sldId="2147479157"/>
        </pc:sldMkLst>
        <pc:spChg chg="mod">
          <ac:chgData name="Thomas 'Tom' Martens" userId="35ccf0d4-9e71-4d15-bebb-7c78661c64b3" providerId="ADAL" clId="{4F18DF09-9CF9-964E-81E9-8895F60CA4EA}" dt="2024-02-25T17:47:24.885" v="3" actId="20577"/>
          <ac:spMkLst>
            <pc:docMk/>
            <pc:sldMk cId="2245286237" sldId="2147479157"/>
            <ac:spMk id="20" creationId="{14388FD3-A224-92C1-8762-8B078AC11F4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29.06.24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a:t>
            </a:fld>
            <a:endParaRPr lang="de-DE"/>
          </a:p>
        </p:txBody>
      </p:sp>
    </p:spTree>
    <p:extLst>
      <p:ext uri="{BB962C8B-B14F-4D97-AF65-F5344CB8AC3E}">
        <p14:creationId xmlns:p14="http://schemas.microsoft.com/office/powerpoint/2010/main" val="276635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12</a:t>
            </a:fld>
            <a:endParaRPr lang="de-DE"/>
          </a:p>
        </p:txBody>
      </p:sp>
    </p:spTree>
    <p:extLst>
      <p:ext uri="{BB962C8B-B14F-4D97-AF65-F5344CB8AC3E}">
        <p14:creationId xmlns:p14="http://schemas.microsoft.com/office/powerpoint/2010/main" val="3983495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13</a:t>
            </a:fld>
            <a:endParaRPr lang="de-DE"/>
          </a:p>
        </p:txBody>
      </p:sp>
    </p:spTree>
    <p:extLst>
      <p:ext uri="{BB962C8B-B14F-4D97-AF65-F5344CB8AC3E}">
        <p14:creationId xmlns:p14="http://schemas.microsoft.com/office/powerpoint/2010/main" val="142073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29.06.24</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29.06.24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29.06.24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29.06.24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A1F40A6-DE98-499A-8122-D6567B6431F0}" type="slidenum">
              <a:rPr lang="de-DE" smtClean="0"/>
              <a:pPr/>
              <a:t>‹#›</a:t>
            </a:fld>
            <a:endParaRPr lang="de-DE" dirty="0"/>
          </a:p>
        </p:txBody>
      </p:sp>
    </p:spTree>
    <p:extLst>
      <p:ext uri="{BB962C8B-B14F-4D97-AF65-F5344CB8AC3E}">
        <p14:creationId xmlns:p14="http://schemas.microsoft.com/office/powerpoint/2010/main" val="37897456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29.06.24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29.06.24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29.06.24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29.06.24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29.06.24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29.06.24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29.06.24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81CF0DA5-D945-BE43-BB04-D62DF32C1835}" type="slidenum">
              <a:rPr lang="de-DE" smtClean="0"/>
              <a:pPr/>
              <a:t>‹#›</a:t>
            </a:fld>
            <a:endParaRPr lang="de-DE" dirty="0"/>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29.06.24</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bg1"/>
                </a:solidFill>
              </a:defRPr>
            </a:lvl1pPr>
          </a:lstStyle>
          <a:p>
            <a:fld id="{DCA06D64-7F8B-0247-8CA0-7902456782A3}" type="slidenum">
              <a:rPr lang="de-DE" smtClean="0"/>
              <a:pPr/>
              <a:t>‹#›</a:t>
            </a:fld>
            <a:endParaRPr lang="de-DE" dirty="0"/>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12.sv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8.sv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azure/key-vault/general/overview" TargetMode="External"/><Relationship Id="rId2" Type="http://schemas.openxmlformats.org/officeDocument/2006/relationships/hyperlink" Target="https://learn.microsoft.com/en-us/fabric/admin/about-tenant-setting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learn.microsoft.com/en-us/fabric/admin/about-tenant-setting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learn.microsoft.com/en-us/fabric/admin/about-tenant-setting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r>
              <a:rPr lang="en-GB" sz="4800" b="1" dirty="0">
                <a:solidFill>
                  <a:schemeClr val="tx1">
                    <a:lumMod val="85000"/>
                  </a:schemeClr>
                </a:solidFill>
                <a:latin typeface="Exo"/>
              </a:rPr>
              <a:t>Microsoft Fabric Tenant Settings</a:t>
            </a:r>
            <a:br>
              <a:rPr lang="en-GB" sz="4800" b="1" dirty="0">
                <a:solidFill>
                  <a:schemeClr val="tx1">
                    <a:lumMod val="85000"/>
                  </a:schemeClr>
                </a:solidFill>
                <a:latin typeface="Exo"/>
              </a:rPr>
            </a:br>
            <a:r>
              <a:rPr lang="en-GB" sz="4800" b="1" dirty="0">
                <a:solidFill>
                  <a:schemeClr val="tx1">
                    <a:lumMod val="85000"/>
                  </a:schemeClr>
                </a:solidFill>
                <a:latin typeface="Exo"/>
              </a:rPr>
              <a:t>Do I care or not?!</a:t>
            </a:r>
            <a:endParaRPr lang="de-DE" sz="4800" dirty="0">
              <a:solidFill>
                <a:schemeClr val="tx1">
                  <a:lumMod val="85000"/>
                </a:schemeClr>
              </a:solidFill>
              <a:latin typeface="Consolas" panose="020B0609020204030204" pitchFamily="49" charset="0"/>
            </a:endParaRPr>
          </a:p>
        </p:txBody>
      </p:sp>
      <p:sp>
        <p:nvSpPr>
          <p:cNvPr id="3" name="Subtitle 2"/>
          <p:cNvSpPr>
            <a:spLocks noGrp="1"/>
          </p:cNvSpPr>
          <p:nvPr>
            <p:ph type="subTitle" idx="1"/>
          </p:nvPr>
        </p:nvSpPr>
        <p:spPr>
          <a:xfrm>
            <a:off x="1154954" y="4800600"/>
            <a:ext cx="9418320" cy="1691640"/>
          </a:xfrm>
        </p:spPr>
        <p:txBody>
          <a:bodyPr/>
          <a:lstStyle/>
          <a:p>
            <a:r>
              <a:rPr lang="de-DE" dirty="0" err="1">
                <a:latin typeface="Consolas" panose="020B0609020204030204" pitchFamily="49" charset="0"/>
                <a:ea typeface="Verdana" panose="020B0604030504040204" pitchFamily="34" charset="0"/>
                <a:cs typeface="Verdana" panose="020B0604030504040204" pitchFamily="34" charset="0"/>
              </a:rPr>
              <a:t>Using</a:t>
            </a:r>
            <a:r>
              <a:rPr lang="de-DE" dirty="0">
                <a:latin typeface="Consolas" panose="020B0609020204030204" pitchFamily="49" charset="0"/>
                <a:ea typeface="Verdana" panose="020B0604030504040204" pitchFamily="34" charset="0"/>
                <a:cs typeface="Verdana" panose="020B0604030504040204" pitchFamily="34" charset="0"/>
              </a:rPr>
              <a:t> Microsoft Fabric</a:t>
            </a: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Data Saturday Rheinland</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2024-06-29</a:t>
            </a:r>
          </a:p>
          <a:p>
            <a:pPr algn="l"/>
            <a:endPar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groups!</a:t>
            </a:r>
            <a:br>
              <a:rPr lang="en-US" sz="7200" dirty="0">
                <a:solidFill>
                  <a:srgbClr val="FFFFFF"/>
                </a:solidFill>
              </a:rPr>
            </a:br>
            <a:endParaRPr lang="en-US" sz="72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E80FE28-D43E-75CF-BC6D-371CB8664488}"/>
              </a:ext>
            </a:extLst>
          </p:cNvPr>
          <p:cNvGrpSpPr/>
          <p:nvPr/>
        </p:nvGrpSpPr>
        <p:grpSpPr>
          <a:xfrm>
            <a:off x="997654" y="1310520"/>
            <a:ext cx="1767072" cy="1141923"/>
            <a:chOff x="4260022" y="2908676"/>
            <a:chExt cx="909789" cy="657600"/>
          </a:xfrm>
        </p:grpSpPr>
        <p:pic>
          <p:nvPicPr>
            <p:cNvPr id="4" name="Grafik 38" descr="Weibliches Profil">
              <a:extLst>
                <a:ext uri="{FF2B5EF4-FFF2-40B4-BE49-F238E27FC236}">
                  <a16:creationId xmlns:a16="http://schemas.microsoft.com/office/drawing/2014/main" id="{5D3B4EE7-6BA2-E193-BEE0-EEC32A7A4E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22" y="3061433"/>
              <a:ext cx="504843" cy="504843"/>
            </a:xfrm>
            <a:prstGeom prst="rect">
              <a:avLst/>
            </a:prstGeom>
          </p:spPr>
        </p:pic>
        <p:pic>
          <p:nvPicPr>
            <p:cNvPr id="5" name="Grafik 38" descr="Weibliches Profil">
              <a:extLst>
                <a:ext uri="{FF2B5EF4-FFF2-40B4-BE49-F238E27FC236}">
                  <a16:creationId xmlns:a16="http://schemas.microsoft.com/office/drawing/2014/main" id="{6DAE7891-66F8-8196-46AD-117D3BA9C0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39069" y="2955737"/>
              <a:ext cx="504843" cy="504843"/>
            </a:xfrm>
            <a:prstGeom prst="rect">
              <a:avLst/>
            </a:prstGeom>
          </p:spPr>
        </p:pic>
        <p:pic>
          <p:nvPicPr>
            <p:cNvPr id="6" name="Grafik 38" descr="Weibliches Profil">
              <a:extLst>
                <a:ext uri="{FF2B5EF4-FFF2-40B4-BE49-F238E27FC236}">
                  <a16:creationId xmlns:a16="http://schemas.microsoft.com/office/drawing/2014/main" id="{74EA2B86-BAAF-368E-8025-FBC2939A42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64968" y="2908676"/>
              <a:ext cx="504843" cy="504843"/>
            </a:xfrm>
            <a:prstGeom prst="rect">
              <a:avLst/>
            </a:prstGeom>
          </p:spPr>
        </p:pic>
      </p:grpSp>
      <p:grpSp>
        <p:nvGrpSpPr>
          <p:cNvPr id="7" name="Group 6">
            <a:extLst>
              <a:ext uri="{FF2B5EF4-FFF2-40B4-BE49-F238E27FC236}">
                <a16:creationId xmlns:a16="http://schemas.microsoft.com/office/drawing/2014/main" id="{777E994D-726B-365A-9F86-D0289EBDC5A9}"/>
              </a:ext>
            </a:extLst>
          </p:cNvPr>
          <p:cNvGrpSpPr/>
          <p:nvPr/>
        </p:nvGrpSpPr>
        <p:grpSpPr>
          <a:xfrm>
            <a:off x="2914667" y="2350372"/>
            <a:ext cx="1711533" cy="1491654"/>
            <a:chOff x="5626471" y="2893661"/>
            <a:chExt cx="931325" cy="659459"/>
          </a:xfrm>
          <a:solidFill>
            <a:srgbClr val="2AAC94"/>
          </a:solidFill>
        </p:grpSpPr>
        <p:pic>
          <p:nvPicPr>
            <p:cNvPr id="8" name="Grafik 38" descr="Weibliches Profil">
              <a:extLst>
                <a:ext uri="{FF2B5EF4-FFF2-40B4-BE49-F238E27FC236}">
                  <a16:creationId xmlns:a16="http://schemas.microsoft.com/office/drawing/2014/main" id="{119AA345-5D59-929A-3693-E292DF68B3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2953" y="2893661"/>
              <a:ext cx="504843" cy="504843"/>
            </a:xfrm>
            <a:prstGeom prst="rect">
              <a:avLst/>
            </a:prstGeom>
          </p:spPr>
        </p:pic>
        <p:pic>
          <p:nvPicPr>
            <p:cNvPr id="9" name="Grafik 38" descr="Weibliches Profil">
              <a:extLst>
                <a:ext uri="{FF2B5EF4-FFF2-40B4-BE49-F238E27FC236}">
                  <a16:creationId xmlns:a16="http://schemas.microsoft.com/office/drawing/2014/main" id="{8470796A-BB75-731A-3683-8A0FE95A82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471" y="3048277"/>
              <a:ext cx="504843" cy="504843"/>
            </a:xfrm>
            <a:prstGeom prst="rect">
              <a:avLst/>
            </a:prstGeom>
          </p:spPr>
        </p:pic>
        <p:pic>
          <p:nvPicPr>
            <p:cNvPr id="10" name="Grafik 38" descr="Weibliches Profil">
              <a:extLst>
                <a:ext uri="{FF2B5EF4-FFF2-40B4-BE49-F238E27FC236}">
                  <a16:creationId xmlns:a16="http://schemas.microsoft.com/office/drawing/2014/main" id="{5EBF3F09-BDC2-EA32-11D2-FDD368FE8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27054" y="2955737"/>
              <a:ext cx="504843" cy="504843"/>
            </a:xfrm>
            <a:prstGeom prst="rect">
              <a:avLst/>
            </a:prstGeom>
          </p:spPr>
        </p:pic>
      </p:grpSp>
      <p:grpSp>
        <p:nvGrpSpPr>
          <p:cNvPr id="11" name="Group 10">
            <a:extLst>
              <a:ext uri="{FF2B5EF4-FFF2-40B4-BE49-F238E27FC236}">
                <a16:creationId xmlns:a16="http://schemas.microsoft.com/office/drawing/2014/main" id="{93722A3C-2E92-520E-D7D4-A3AC3D8C710D}"/>
              </a:ext>
            </a:extLst>
          </p:cNvPr>
          <p:cNvGrpSpPr/>
          <p:nvPr/>
        </p:nvGrpSpPr>
        <p:grpSpPr>
          <a:xfrm>
            <a:off x="1675043" y="4014054"/>
            <a:ext cx="1711533" cy="1491654"/>
            <a:chOff x="5626471" y="2893661"/>
            <a:chExt cx="931325" cy="659459"/>
          </a:xfrm>
        </p:grpSpPr>
        <p:pic>
          <p:nvPicPr>
            <p:cNvPr id="12" name="Grafik 38" descr="Weibliches Profil">
              <a:extLst>
                <a:ext uri="{FF2B5EF4-FFF2-40B4-BE49-F238E27FC236}">
                  <a16:creationId xmlns:a16="http://schemas.microsoft.com/office/drawing/2014/main" id="{BDF87CAD-B6D9-808E-4D7F-A765CAEF10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2953" y="2893661"/>
              <a:ext cx="504843" cy="504843"/>
            </a:xfrm>
            <a:prstGeom prst="rect">
              <a:avLst/>
            </a:prstGeom>
          </p:spPr>
        </p:pic>
        <p:pic>
          <p:nvPicPr>
            <p:cNvPr id="13" name="Grafik 38" descr="Weibliches Profil">
              <a:extLst>
                <a:ext uri="{FF2B5EF4-FFF2-40B4-BE49-F238E27FC236}">
                  <a16:creationId xmlns:a16="http://schemas.microsoft.com/office/drawing/2014/main" id="{EC3493D3-0193-4A83-9AF0-D249672CA4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6471" y="3048277"/>
              <a:ext cx="504843" cy="504843"/>
            </a:xfrm>
            <a:prstGeom prst="rect">
              <a:avLst/>
            </a:prstGeom>
          </p:spPr>
        </p:pic>
        <p:pic>
          <p:nvPicPr>
            <p:cNvPr id="14" name="Grafik 38" descr="Weibliches Profil">
              <a:extLst>
                <a:ext uri="{FF2B5EF4-FFF2-40B4-BE49-F238E27FC236}">
                  <a16:creationId xmlns:a16="http://schemas.microsoft.com/office/drawing/2014/main" id="{BD07584D-8346-6C84-E23F-E8A0A30221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7054" y="2955737"/>
              <a:ext cx="504843" cy="504843"/>
            </a:xfrm>
            <a:prstGeom prst="rect">
              <a:avLst/>
            </a:prstGeom>
          </p:spPr>
        </p:pic>
      </p:grpSp>
      <p:sp>
        <p:nvSpPr>
          <p:cNvPr id="16" name="Title 1">
            <a:extLst>
              <a:ext uri="{FF2B5EF4-FFF2-40B4-BE49-F238E27FC236}">
                <a16:creationId xmlns:a16="http://schemas.microsoft.com/office/drawing/2014/main" id="{CB7DA160-7588-85C0-6972-8E55C1041CEE}"/>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30638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6989-DA43-7C7D-0785-8D221CD3F5E3}"/>
              </a:ext>
            </a:extLst>
          </p:cNvPr>
          <p:cNvSpPr>
            <a:spLocks noGrp="1"/>
          </p:cNvSpPr>
          <p:nvPr>
            <p:ph type="title"/>
          </p:nvPr>
        </p:nvSpPr>
        <p:spPr>
          <a:xfrm>
            <a:off x="803275" y="365760"/>
            <a:ext cx="10151237" cy="1325562"/>
          </a:xfrm>
        </p:spPr>
        <p:txBody>
          <a:bodyPr anchor="t"/>
          <a:lstStyle/>
          <a:p>
            <a:r>
              <a:rPr lang="en-DE" dirty="0"/>
              <a:t>Some words about </a:t>
            </a:r>
            <a:br>
              <a:rPr lang="en-DE" dirty="0"/>
            </a:br>
            <a:r>
              <a:rPr lang="en-DE" dirty="0"/>
              <a:t>Entra Id Groups</a:t>
            </a:r>
          </a:p>
        </p:txBody>
      </p:sp>
      <p:sp>
        <p:nvSpPr>
          <p:cNvPr id="3" name="Content Placeholder 2">
            <a:extLst>
              <a:ext uri="{FF2B5EF4-FFF2-40B4-BE49-F238E27FC236}">
                <a16:creationId xmlns:a16="http://schemas.microsoft.com/office/drawing/2014/main" id="{4EFD467C-63E6-B076-FB7D-8907F5CF66E8}"/>
              </a:ext>
            </a:extLst>
          </p:cNvPr>
          <p:cNvSpPr>
            <a:spLocks noGrp="1"/>
          </p:cNvSpPr>
          <p:nvPr>
            <p:ph idx="1"/>
          </p:nvPr>
        </p:nvSpPr>
        <p:spPr>
          <a:xfrm>
            <a:off x="838200" y="1989139"/>
            <a:ext cx="10424532" cy="4187824"/>
          </a:xfrm>
        </p:spPr>
        <p:txBody>
          <a:bodyPr>
            <a:normAutofit/>
          </a:bodyPr>
          <a:lstStyle/>
          <a:p>
            <a:pPr marL="0" indent="0">
              <a:buNone/>
            </a:pPr>
            <a:r>
              <a:rPr lang="en-NZ" dirty="0"/>
              <a:t>Use security </a:t>
            </a:r>
            <a:r>
              <a:rPr lang="en-NZ" dirty="0" err="1"/>
              <a:t>Entra</a:t>
            </a:r>
            <a:r>
              <a:rPr lang="en-NZ" dirty="0"/>
              <a:t> Id groups wherever possible, and your live as a Power BI Sherpa becomes more simple </a:t>
            </a:r>
            <a:r>
              <a:rPr lang="en-NZ" dirty="0">
                <a:sym typeface="Wingdings" panose="05000000000000000000" pitchFamily="2" charset="2"/>
              </a:rPr>
              <a:t></a:t>
            </a:r>
          </a:p>
          <a:p>
            <a:pPr marL="0" indent="0">
              <a:buNone/>
            </a:pPr>
            <a:endParaRPr lang="en-NZ" dirty="0">
              <a:sym typeface="Wingdings" panose="05000000000000000000" pitchFamily="2" charset="2"/>
            </a:endParaRPr>
          </a:p>
          <a:p>
            <a:pPr marL="0" indent="0">
              <a:buNone/>
            </a:pPr>
            <a:r>
              <a:rPr lang="en-NZ" dirty="0">
                <a:sym typeface="Wingdings" panose="05000000000000000000" pitchFamily="2" charset="2"/>
              </a:rPr>
              <a:t>Think about a naming convention like</a:t>
            </a:r>
            <a:endParaRPr lang="en-NZ" sz="2000" dirty="0">
              <a:sym typeface="Wingdings" panose="05000000000000000000" pitchFamily="2" charset="2"/>
            </a:endParaRPr>
          </a:p>
          <a:p>
            <a:r>
              <a:rPr lang="en-NZ" sz="2000" dirty="0">
                <a:sym typeface="Wingdings" panose="05000000000000000000" pitchFamily="2" charset="2"/>
              </a:rPr>
              <a:t>&lt;location of the AD&gt;-&lt;type&gt;-&lt;service&gt;-&lt;scope&gt;-&lt;workspace&gt;-&lt;domain&gt;-&lt;role/task&gt;</a:t>
            </a:r>
            <a:br>
              <a:rPr lang="en-NZ" sz="2000" dirty="0">
                <a:sym typeface="Wingdings" panose="05000000000000000000" pitchFamily="2" charset="2"/>
              </a:rPr>
            </a:br>
            <a:br>
              <a:rPr lang="en-NZ" dirty="0">
                <a:solidFill>
                  <a:srgbClr val="333333"/>
                </a:solidFill>
                <a:latin typeface="Segoe UI" panose="020B0502040204020203" pitchFamily="34" charset="0"/>
                <a:sym typeface="Wingdings" panose="05000000000000000000" pitchFamily="2" charset="2"/>
              </a:rPr>
            </a:br>
            <a:r>
              <a:rPr lang="en-NZ" dirty="0" err="1">
                <a:solidFill>
                  <a:srgbClr val="333333"/>
                </a:solidFill>
                <a:latin typeface="Segoe UI" panose="020B0502040204020203" pitchFamily="34" charset="0"/>
                <a:sym typeface="Wingdings" panose="05000000000000000000" pitchFamily="2" charset="2"/>
              </a:rPr>
              <a:t>aad</a:t>
            </a:r>
            <a:r>
              <a:rPr lang="en-NZ" dirty="0">
                <a:solidFill>
                  <a:srgbClr val="333333"/>
                </a:solidFill>
                <a:latin typeface="Segoe UI" panose="020B0502040204020203" pitchFamily="34" charset="0"/>
                <a:sym typeface="Wingdings" panose="05000000000000000000" pitchFamily="2" charset="2"/>
              </a:rPr>
              <a:t>-fun-</a:t>
            </a:r>
            <a:r>
              <a:rPr lang="en-NZ" dirty="0" err="1">
                <a:solidFill>
                  <a:srgbClr val="333333"/>
                </a:solidFill>
                <a:latin typeface="Segoe UI" panose="020B0502040204020203" pitchFamily="34" charset="0"/>
                <a:sym typeface="Wingdings" panose="05000000000000000000" pitchFamily="2" charset="2"/>
              </a:rPr>
              <a:t>pbi</a:t>
            </a:r>
            <a:r>
              <a:rPr lang="en-NZ" dirty="0">
                <a:solidFill>
                  <a:srgbClr val="333333"/>
                </a:solidFill>
                <a:latin typeface="Segoe UI" panose="020B0502040204020203" pitchFamily="34" charset="0"/>
                <a:sym typeface="Wingdings" panose="05000000000000000000" pitchFamily="2" charset="2"/>
              </a:rPr>
              <a:t>-t-_-gateway-admin or</a:t>
            </a:r>
            <a:br>
              <a:rPr lang="en-NZ" dirty="0">
                <a:solidFill>
                  <a:srgbClr val="333333"/>
                </a:solidFill>
                <a:latin typeface="Segoe UI" panose="020B0502040204020203" pitchFamily="34" charset="0"/>
                <a:sym typeface="Wingdings" panose="05000000000000000000" pitchFamily="2" charset="2"/>
              </a:rPr>
            </a:br>
            <a:r>
              <a:rPr lang="en-NZ" dirty="0" err="1">
                <a:solidFill>
                  <a:srgbClr val="333333"/>
                </a:solidFill>
                <a:latin typeface="Segoe UI" panose="020B0502040204020203" pitchFamily="34" charset="0"/>
                <a:sym typeface="Wingdings" panose="05000000000000000000" pitchFamily="2" charset="2"/>
              </a:rPr>
              <a:t>aad</a:t>
            </a:r>
            <a:r>
              <a:rPr lang="en-NZ" dirty="0">
                <a:solidFill>
                  <a:srgbClr val="333333"/>
                </a:solidFill>
                <a:latin typeface="Segoe UI" panose="020B0502040204020203" pitchFamily="34" charset="0"/>
                <a:sym typeface="Wingdings" panose="05000000000000000000" pitchFamily="2" charset="2"/>
              </a:rPr>
              <a:t>-fun-</a:t>
            </a:r>
            <a:r>
              <a:rPr lang="en-NZ" dirty="0" err="1">
                <a:solidFill>
                  <a:srgbClr val="333333"/>
                </a:solidFill>
                <a:latin typeface="Segoe UI" panose="020B0502040204020203" pitchFamily="34" charset="0"/>
                <a:sym typeface="Wingdings" panose="05000000000000000000" pitchFamily="2" charset="2"/>
              </a:rPr>
              <a:t>pbi</a:t>
            </a:r>
            <a:r>
              <a:rPr lang="en-NZ" dirty="0">
                <a:solidFill>
                  <a:srgbClr val="333333"/>
                </a:solidFill>
                <a:latin typeface="Segoe UI" panose="020B0502040204020203" pitchFamily="34" charset="0"/>
                <a:sym typeface="Wingdings" panose="05000000000000000000" pitchFamily="2" charset="2"/>
              </a:rPr>
              <a:t>-t-_-dataset-</a:t>
            </a:r>
            <a:r>
              <a:rPr lang="en-NZ" dirty="0" err="1">
                <a:solidFill>
                  <a:srgbClr val="333333"/>
                </a:solidFill>
                <a:latin typeface="Segoe UI" panose="020B0502040204020203" pitchFamily="34" charset="0"/>
                <a:sym typeface="Wingdings" panose="05000000000000000000" pitchFamily="2" charset="2"/>
              </a:rPr>
              <a:t>AllowInPlaceDatasetSharing</a:t>
            </a:r>
            <a:r>
              <a:rPr lang="en-NZ" dirty="0">
                <a:solidFill>
                  <a:srgbClr val="333333"/>
                </a:solidFill>
                <a:latin typeface="Segoe UI" panose="020B0502040204020203" pitchFamily="34" charset="0"/>
                <a:sym typeface="Wingdings" panose="05000000000000000000" pitchFamily="2" charset="2"/>
              </a:rPr>
              <a:t> or</a:t>
            </a:r>
            <a:br>
              <a:rPr lang="en-NZ" dirty="0">
                <a:solidFill>
                  <a:srgbClr val="333333"/>
                </a:solidFill>
                <a:latin typeface="Segoe UI" panose="020B0502040204020203" pitchFamily="34" charset="0"/>
                <a:sym typeface="Wingdings" panose="05000000000000000000" pitchFamily="2" charset="2"/>
              </a:rPr>
            </a:br>
            <a:r>
              <a:rPr lang="de-DE" dirty="0">
                <a:solidFill>
                  <a:srgbClr val="333333"/>
                </a:solidFill>
                <a:latin typeface="Segoe UI" panose="020B0502040204020203" pitchFamily="34" charset="0"/>
              </a:rPr>
              <a:t>aad-grp-pbi-g-testb2b-dsTestB2B-build </a:t>
            </a:r>
            <a:r>
              <a:rPr lang="de-DE" dirty="0" err="1">
                <a:solidFill>
                  <a:srgbClr val="333333"/>
                </a:solidFill>
                <a:latin typeface="Segoe UI" panose="020B0502040204020203" pitchFamily="34" charset="0"/>
              </a:rPr>
              <a:t>or</a:t>
            </a:r>
            <a:br>
              <a:rPr lang="de-DE" dirty="0">
                <a:solidFill>
                  <a:srgbClr val="333333"/>
                </a:solidFill>
                <a:latin typeface="Segoe UI" panose="020B0502040204020203" pitchFamily="34" charset="0"/>
              </a:rPr>
            </a:br>
            <a:r>
              <a:rPr lang="de-DE" dirty="0" err="1">
                <a:solidFill>
                  <a:srgbClr val="333333"/>
                </a:solidFill>
                <a:latin typeface="Segoe UI" panose="020B0502040204020203" pitchFamily="34" charset="0"/>
              </a:rPr>
              <a:t>aad</a:t>
            </a:r>
            <a:r>
              <a:rPr lang="de-DE" dirty="0">
                <a:solidFill>
                  <a:srgbClr val="333333"/>
                </a:solidFill>
                <a:latin typeface="Segoe UI" panose="020B0502040204020203" pitchFamily="34" charset="0"/>
              </a:rPr>
              <a:t>-</a:t>
            </a:r>
            <a:r>
              <a:rPr lang="de-DE" dirty="0" err="1">
                <a:solidFill>
                  <a:srgbClr val="333333"/>
                </a:solidFill>
                <a:latin typeface="Segoe UI" panose="020B0502040204020203" pitchFamily="34" charset="0"/>
              </a:rPr>
              <a:t>grp</a:t>
            </a:r>
            <a:r>
              <a:rPr lang="de-DE" dirty="0">
                <a:solidFill>
                  <a:srgbClr val="333333"/>
                </a:solidFill>
                <a:latin typeface="Segoe UI" panose="020B0502040204020203" pitchFamily="34" charset="0"/>
              </a:rPr>
              <a:t>-</a:t>
            </a:r>
            <a:r>
              <a:rPr lang="de-DE" dirty="0" err="1">
                <a:solidFill>
                  <a:srgbClr val="333333"/>
                </a:solidFill>
                <a:latin typeface="Segoe UI" panose="020B0502040204020203" pitchFamily="34" charset="0"/>
              </a:rPr>
              <a:t>pbi</a:t>
            </a:r>
            <a:r>
              <a:rPr lang="de-DE" dirty="0">
                <a:solidFill>
                  <a:srgbClr val="333333"/>
                </a:solidFill>
                <a:latin typeface="Segoe UI" panose="020B0502040204020203" pitchFamily="34" charset="0"/>
              </a:rPr>
              <a:t>-g-</a:t>
            </a:r>
            <a:r>
              <a:rPr lang="de-DE" dirty="0" err="1">
                <a:solidFill>
                  <a:srgbClr val="333333"/>
                </a:solidFill>
                <a:latin typeface="Segoe UI" panose="020B0502040204020203" pitchFamily="34" charset="0"/>
              </a:rPr>
              <a:t>newDemo</a:t>
            </a:r>
            <a:r>
              <a:rPr lang="de-DE" dirty="0">
                <a:solidFill>
                  <a:srgbClr val="333333"/>
                </a:solidFill>
                <a:latin typeface="Segoe UI" panose="020B0502040204020203" pitchFamily="34" charset="0"/>
              </a:rPr>
              <a:t>-app-</a:t>
            </a:r>
            <a:r>
              <a:rPr lang="de-DE" dirty="0" err="1">
                <a:solidFill>
                  <a:srgbClr val="333333"/>
                </a:solidFill>
                <a:latin typeface="Segoe UI" panose="020B0502040204020203" pitchFamily="34" charset="0"/>
              </a:rPr>
              <a:t>aud_SeeSomething</a:t>
            </a:r>
            <a:br>
              <a:rPr lang="de-DE" dirty="0">
                <a:solidFill>
                  <a:srgbClr val="333333"/>
                </a:solidFill>
                <a:latin typeface="Segoe UI" panose="020B0502040204020203" pitchFamily="34" charset="0"/>
              </a:rPr>
            </a:br>
            <a:r>
              <a:rPr lang="de-DE" dirty="0" err="1">
                <a:solidFill>
                  <a:srgbClr val="333333"/>
                </a:solidFill>
                <a:latin typeface="Segoe UI" panose="020B0502040204020203" pitchFamily="34" charset="0"/>
              </a:rPr>
              <a:t>aad</a:t>
            </a:r>
            <a:r>
              <a:rPr lang="de-DE" dirty="0">
                <a:solidFill>
                  <a:srgbClr val="333333"/>
                </a:solidFill>
                <a:latin typeface="Segoe UI" panose="020B0502040204020203" pitchFamily="34" charset="0"/>
              </a:rPr>
              <a:t>-</a:t>
            </a:r>
            <a:r>
              <a:rPr lang="de-DE" dirty="0" err="1">
                <a:solidFill>
                  <a:srgbClr val="333333"/>
                </a:solidFill>
                <a:latin typeface="Segoe UI" panose="020B0502040204020203" pitchFamily="34" charset="0"/>
              </a:rPr>
              <a:t>grp</a:t>
            </a:r>
            <a:r>
              <a:rPr lang="de-DE" dirty="0">
                <a:solidFill>
                  <a:srgbClr val="333333"/>
                </a:solidFill>
                <a:latin typeface="Segoe UI" panose="020B0502040204020203" pitchFamily="34" charset="0"/>
              </a:rPr>
              <a:t>-</a:t>
            </a:r>
            <a:r>
              <a:rPr lang="de-DE" dirty="0" err="1">
                <a:solidFill>
                  <a:srgbClr val="333333"/>
                </a:solidFill>
                <a:latin typeface="Segoe UI" panose="020B0502040204020203" pitchFamily="34" charset="0"/>
              </a:rPr>
              <a:t>pbi</a:t>
            </a:r>
            <a:r>
              <a:rPr lang="de-DE" dirty="0">
                <a:solidFill>
                  <a:srgbClr val="333333"/>
                </a:solidFill>
                <a:latin typeface="Segoe UI" panose="020B0502040204020203" pitchFamily="34" charset="0"/>
              </a:rPr>
              <a:t>-g-</a:t>
            </a:r>
            <a:r>
              <a:rPr lang="de-DE" dirty="0" err="1">
                <a:solidFill>
                  <a:srgbClr val="333333"/>
                </a:solidFill>
                <a:latin typeface="Segoe UI" panose="020B0502040204020203" pitchFamily="34" charset="0"/>
              </a:rPr>
              <a:t>newDemo</a:t>
            </a:r>
            <a:r>
              <a:rPr lang="de-DE" dirty="0">
                <a:solidFill>
                  <a:srgbClr val="333333"/>
                </a:solidFill>
                <a:latin typeface="Segoe UI" panose="020B0502040204020203" pitchFamily="34" charset="0"/>
              </a:rPr>
              <a:t>-app-</a:t>
            </a:r>
            <a:r>
              <a:rPr lang="de-DE" dirty="0" err="1">
                <a:solidFill>
                  <a:srgbClr val="333333"/>
                </a:solidFill>
                <a:latin typeface="Segoe UI" panose="020B0502040204020203" pitchFamily="34" charset="0"/>
              </a:rPr>
              <a:t>aud_SeeEverything</a:t>
            </a:r>
            <a:br>
              <a:rPr lang="en-NZ" dirty="0">
                <a:solidFill>
                  <a:srgbClr val="333333"/>
                </a:solidFill>
                <a:latin typeface="Segoe UI" panose="020B0502040204020203" pitchFamily="34" charset="0"/>
                <a:sym typeface="Wingdings" panose="05000000000000000000" pitchFamily="2" charset="2"/>
              </a:rPr>
            </a:br>
            <a:endParaRPr lang="en-NZ" dirty="0">
              <a:solidFill>
                <a:srgbClr val="333333"/>
              </a:solidFill>
              <a:latin typeface="Segoe UI" panose="020B0502040204020203" pitchFamily="34" charset="0"/>
              <a:sym typeface="Wingdings" panose="05000000000000000000" pitchFamily="2" charset="2"/>
            </a:endParaRPr>
          </a:p>
        </p:txBody>
      </p:sp>
    </p:spTree>
    <p:extLst>
      <p:ext uri="{BB962C8B-B14F-4D97-AF65-F5344CB8AC3E}">
        <p14:creationId xmlns:p14="http://schemas.microsoft.com/office/powerpoint/2010/main" val="3781374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24438AB-595D-E86C-AE3D-A240804541B2}"/>
              </a:ext>
            </a:extLst>
          </p:cNvPr>
          <p:cNvSpPr/>
          <p:nvPr/>
        </p:nvSpPr>
        <p:spPr>
          <a:xfrm>
            <a:off x="803275" y="2757944"/>
            <a:ext cx="6386195" cy="3425686"/>
          </a:xfrm>
          <a:prstGeom prst="rect">
            <a:avLst/>
          </a:prstGeom>
          <a:solidFill>
            <a:schemeClr val="accent1">
              <a:alpha val="2355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7C2AEAF7-C9F6-06E9-B103-AAAA29719390}"/>
              </a:ext>
            </a:extLst>
          </p:cNvPr>
          <p:cNvSpPr>
            <a:spLocks noGrp="1"/>
          </p:cNvSpPr>
          <p:nvPr>
            <p:ph type="title"/>
          </p:nvPr>
        </p:nvSpPr>
        <p:spPr>
          <a:xfrm>
            <a:off x="803275" y="365760"/>
            <a:ext cx="10151237" cy="1325562"/>
          </a:xfrm>
        </p:spPr>
        <p:txBody>
          <a:bodyPr anchor="t">
            <a:normAutofit fontScale="90000"/>
          </a:bodyPr>
          <a:lstStyle/>
          <a:p>
            <a:r>
              <a:rPr lang="en-DE" dirty="0"/>
              <a:t>Consider wisely,</a:t>
            </a:r>
            <a:br>
              <a:rPr lang="en-DE" dirty="0"/>
            </a:br>
            <a:r>
              <a:rPr lang="en-DE" dirty="0"/>
              <a:t>how to add groups to your settings</a:t>
            </a:r>
          </a:p>
        </p:txBody>
      </p:sp>
      <p:pic>
        <p:nvPicPr>
          <p:cNvPr id="14" name="Picture 13">
            <a:extLst>
              <a:ext uri="{FF2B5EF4-FFF2-40B4-BE49-F238E27FC236}">
                <a16:creationId xmlns:a16="http://schemas.microsoft.com/office/drawing/2014/main" id="{C28A78D9-8A9F-EE17-41A8-060A26159527}"/>
              </a:ext>
            </a:extLst>
          </p:cNvPr>
          <p:cNvPicPr>
            <a:picLocks noChangeAspect="1"/>
          </p:cNvPicPr>
          <p:nvPr/>
        </p:nvPicPr>
        <p:blipFill>
          <a:blip r:embed="rId3"/>
          <a:stretch>
            <a:fillRect/>
          </a:stretch>
        </p:blipFill>
        <p:spPr>
          <a:xfrm>
            <a:off x="902253" y="2908735"/>
            <a:ext cx="3256249" cy="2246099"/>
          </a:xfrm>
          <a:prstGeom prst="rect">
            <a:avLst/>
          </a:prstGeom>
        </p:spPr>
      </p:pic>
      <p:grpSp>
        <p:nvGrpSpPr>
          <p:cNvPr id="23" name="Group 22">
            <a:extLst>
              <a:ext uri="{FF2B5EF4-FFF2-40B4-BE49-F238E27FC236}">
                <a16:creationId xmlns:a16="http://schemas.microsoft.com/office/drawing/2014/main" id="{47F65406-DCD0-DAB6-D3F9-5CCAFDAFAE83}"/>
              </a:ext>
            </a:extLst>
          </p:cNvPr>
          <p:cNvGrpSpPr/>
          <p:nvPr/>
        </p:nvGrpSpPr>
        <p:grpSpPr>
          <a:xfrm>
            <a:off x="4340032" y="3068696"/>
            <a:ext cx="909789" cy="657600"/>
            <a:chOff x="4260022" y="2908676"/>
            <a:chExt cx="909789" cy="657600"/>
          </a:xfrm>
        </p:grpSpPr>
        <p:pic>
          <p:nvPicPr>
            <p:cNvPr id="15" name="Grafik 38" descr="Weibliches Profil">
              <a:extLst>
                <a:ext uri="{FF2B5EF4-FFF2-40B4-BE49-F238E27FC236}">
                  <a16:creationId xmlns:a16="http://schemas.microsoft.com/office/drawing/2014/main" id="{0839559E-4EE7-9242-2BC5-DDE9DA9063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60022" y="3061433"/>
              <a:ext cx="504843" cy="504843"/>
            </a:xfrm>
            <a:prstGeom prst="rect">
              <a:avLst/>
            </a:prstGeom>
          </p:spPr>
        </p:pic>
        <p:pic>
          <p:nvPicPr>
            <p:cNvPr id="4" name="Grafik 38" descr="Weibliches Profil">
              <a:extLst>
                <a:ext uri="{FF2B5EF4-FFF2-40B4-BE49-F238E27FC236}">
                  <a16:creationId xmlns:a16="http://schemas.microsoft.com/office/drawing/2014/main" id="{596CC507-167C-DD7A-C4F4-CB164E6C45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9069" y="2955737"/>
              <a:ext cx="504843" cy="504843"/>
            </a:xfrm>
            <a:prstGeom prst="rect">
              <a:avLst/>
            </a:prstGeom>
          </p:spPr>
        </p:pic>
        <p:pic>
          <p:nvPicPr>
            <p:cNvPr id="16" name="Grafik 38" descr="Weibliches Profil">
              <a:extLst>
                <a:ext uri="{FF2B5EF4-FFF2-40B4-BE49-F238E27FC236}">
                  <a16:creationId xmlns:a16="http://schemas.microsoft.com/office/drawing/2014/main" id="{B58F4D96-0AAA-245C-83C0-8F93E17137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4968" y="2908676"/>
              <a:ext cx="504843" cy="504843"/>
            </a:xfrm>
            <a:prstGeom prst="rect">
              <a:avLst/>
            </a:prstGeom>
          </p:spPr>
        </p:pic>
      </p:grpSp>
      <p:grpSp>
        <p:nvGrpSpPr>
          <p:cNvPr id="19" name="Group 18">
            <a:extLst>
              <a:ext uri="{FF2B5EF4-FFF2-40B4-BE49-F238E27FC236}">
                <a16:creationId xmlns:a16="http://schemas.microsoft.com/office/drawing/2014/main" id="{5D0035E1-21C4-4ADF-4943-00573C27488A}"/>
              </a:ext>
            </a:extLst>
          </p:cNvPr>
          <p:cNvGrpSpPr/>
          <p:nvPr/>
        </p:nvGrpSpPr>
        <p:grpSpPr>
          <a:xfrm>
            <a:off x="5706481" y="3053681"/>
            <a:ext cx="931325" cy="659459"/>
            <a:chOff x="5626471" y="2893661"/>
            <a:chExt cx="931325" cy="659459"/>
          </a:xfrm>
        </p:grpSpPr>
        <p:pic>
          <p:nvPicPr>
            <p:cNvPr id="6" name="Grafik 38" descr="Weibliches Profil">
              <a:extLst>
                <a:ext uri="{FF2B5EF4-FFF2-40B4-BE49-F238E27FC236}">
                  <a16:creationId xmlns:a16="http://schemas.microsoft.com/office/drawing/2014/main" id="{E0A42577-AB42-8161-1845-32FB7EA40A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2953" y="2893661"/>
              <a:ext cx="504843" cy="504843"/>
            </a:xfrm>
            <a:prstGeom prst="rect">
              <a:avLst/>
            </a:prstGeom>
          </p:spPr>
        </p:pic>
        <p:pic>
          <p:nvPicPr>
            <p:cNvPr id="17" name="Grafik 38" descr="Weibliches Profil">
              <a:extLst>
                <a:ext uri="{FF2B5EF4-FFF2-40B4-BE49-F238E27FC236}">
                  <a16:creationId xmlns:a16="http://schemas.microsoft.com/office/drawing/2014/main" id="{C835E0D9-2C19-7E86-B490-F78F8A4767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6471" y="3048277"/>
              <a:ext cx="504843" cy="504843"/>
            </a:xfrm>
            <a:prstGeom prst="rect">
              <a:avLst/>
            </a:prstGeom>
          </p:spPr>
        </p:pic>
        <p:pic>
          <p:nvPicPr>
            <p:cNvPr id="18" name="Grafik 38" descr="Weibliches Profil">
              <a:extLst>
                <a:ext uri="{FF2B5EF4-FFF2-40B4-BE49-F238E27FC236}">
                  <a16:creationId xmlns:a16="http://schemas.microsoft.com/office/drawing/2014/main" id="{489065C1-81B0-3E58-B05A-171CEAB580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7054" y="2955737"/>
              <a:ext cx="504843" cy="504843"/>
            </a:xfrm>
            <a:prstGeom prst="rect">
              <a:avLst/>
            </a:prstGeom>
          </p:spPr>
        </p:pic>
      </p:grpSp>
      <p:sp>
        <p:nvSpPr>
          <p:cNvPr id="21" name="Content Placeholder 2">
            <a:extLst>
              <a:ext uri="{FF2B5EF4-FFF2-40B4-BE49-F238E27FC236}">
                <a16:creationId xmlns:a16="http://schemas.microsoft.com/office/drawing/2014/main" id="{7C4E55B8-7D43-6D40-055B-FF1935C16705}"/>
              </a:ext>
            </a:extLst>
          </p:cNvPr>
          <p:cNvSpPr>
            <a:spLocks noGrp="1"/>
          </p:cNvSpPr>
          <p:nvPr>
            <p:ph idx="1"/>
          </p:nvPr>
        </p:nvSpPr>
        <p:spPr>
          <a:xfrm>
            <a:off x="4276690" y="3949485"/>
            <a:ext cx="2683892" cy="2243120"/>
          </a:xfrm>
        </p:spPr>
        <p:txBody>
          <a:bodyPr>
            <a:normAutofit/>
          </a:bodyPr>
          <a:lstStyle/>
          <a:p>
            <a:pPr marL="0" indent="0">
              <a:buNone/>
            </a:pPr>
            <a:r>
              <a:rPr lang="de-DE" dirty="0"/>
              <a:t>Add individual </a:t>
            </a:r>
            <a:r>
              <a:rPr lang="de-DE" dirty="0" err="1"/>
              <a:t>security</a:t>
            </a:r>
            <a:r>
              <a:rPr lang="de-DE" dirty="0"/>
              <a:t> </a:t>
            </a:r>
            <a:r>
              <a:rPr lang="de-DE" dirty="0" err="1"/>
              <a:t>groups</a:t>
            </a:r>
            <a:r>
              <a:rPr lang="de-DE" dirty="0"/>
              <a:t> </a:t>
            </a:r>
            <a:r>
              <a:rPr lang="de-DE" dirty="0" err="1"/>
              <a:t>to</a:t>
            </a:r>
            <a:r>
              <a:rPr lang="de-DE" dirty="0"/>
              <a:t> </a:t>
            </a:r>
            <a:r>
              <a:rPr lang="de-DE" dirty="0" err="1"/>
              <a:t>the</a:t>
            </a:r>
            <a:r>
              <a:rPr lang="de-DE" dirty="0"/>
              <a:t> </a:t>
            </a:r>
            <a:r>
              <a:rPr lang="de-DE" dirty="0" err="1"/>
              <a:t>settings</a:t>
            </a:r>
            <a:r>
              <a:rPr lang="de-DE" dirty="0"/>
              <a:t>.</a:t>
            </a:r>
          </a:p>
          <a:p>
            <a:pPr marL="0" indent="0">
              <a:buNone/>
            </a:pPr>
            <a:r>
              <a:rPr lang="de-DE" dirty="0">
                <a:solidFill>
                  <a:srgbClr val="333333"/>
                </a:solidFill>
                <a:latin typeface="Segoe UI" panose="020B0502040204020203" pitchFamily="34" charset="0"/>
                <a:sym typeface="Wingdings" panose="05000000000000000000" pitchFamily="2" charset="2"/>
              </a:rPr>
              <a:t>This </a:t>
            </a:r>
            <a:r>
              <a:rPr lang="de-DE" dirty="0" err="1">
                <a:solidFill>
                  <a:srgbClr val="333333"/>
                </a:solidFill>
                <a:latin typeface="Segoe UI" panose="020B0502040204020203" pitchFamily="34" charset="0"/>
                <a:sym typeface="Wingdings" panose="05000000000000000000" pitchFamily="2" charset="2"/>
              </a:rPr>
              <a:t>enables</a:t>
            </a:r>
            <a:r>
              <a:rPr lang="de-DE" dirty="0">
                <a:solidFill>
                  <a:srgbClr val="333333"/>
                </a:solidFill>
                <a:latin typeface="Segoe UI" panose="020B0502040204020203" pitchFamily="34" charset="0"/>
                <a:sym typeface="Wingdings" panose="05000000000000000000" pitchFamily="2" charset="2"/>
              </a:rPr>
              <a:t> simple </a:t>
            </a:r>
            <a:r>
              <a:rPr lang="de-DE" dirty="0" err="1">
                <a:solidFill>
                  <a:srgbClr val="333333"/>
                </a:solidFill>
                <a:latin typeface="Segoe UI" panose="020B0502040204020203" pitchFamily="34" charset="0"/>
                <a:sym typeface="Wingdings" panose="05000000000000000000" pitchFamily="2" charset="2"/>
              </a:rPr>
              <a:t>control</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who</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is</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entitled</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to</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access</a:t>
            </a:r>
            <a:r>
              <a:rPr lang="de-DE" dirty="0">
                <a:solidFill>
                  <a:srgbClr val="333333"/>
                </a:solidFill>
                <a:latin typeface="Segoe UI" panose="020B0502040204020203" pitchFamily="34" charset="0"/>
                <a:sym typeface="Wingdings" panose="05000000000000000000" pitchFamily="2" charset="2"/>
              </a:rPr>
              <a:t> a feature.</a:t>
            </a:r>
            <a:br>
              <a:rPr lang="en-NZ" dirty="0">
                <a:solidFill>
                  <a:srgbClr val="333333"/>
                </a:solidFill>
                <a:latin typeface="Segoe UI" panose="020B0502040204020203" pitchFamily="34" charset="0"/>
                <a:sym typeface="Wingdings" panose="05000000000000000000" pitchFamily="2" charset="2"/>
              </a:rPr>
            </a:br>
            <a:endParaRPr lang="en-NZ" dirty="0">
              <a:solidFill>
                <a:srgbClr val="333333"/>
              </a:solidFill>
              <a:latin typeface="Segoe UI" panose="020B0502040204020203" pitchFamily="34" charset="0"/>
              <a:sym typeface="Wingdings" panose="05000000000000000000" pitchFamily="2" charset="2"/>
            </a:endParaRPr>
          </a:p>
        </p:txBody>
      </p:sp>
      <p:pic>
        <p:nvPicPr>
          <p:cNvPr id="49" name="Picture 48" descr="A green and blue logo&#10;&#10;Description automatically generated">
            <a:extLst>
              <a:ext uri="{FF2B5EF4-FFF2-40B4-BE49-F238E27FC236}">
                <a16:creationId xmlns:a16="http://schemas.microsoft.com/office/drawing/2014/main" id="{7390F891-EE26-FBE9-68BA-B8252E4BB2C3}"/>
              </a:ext>
            </a:extLst>
          </p:cNvPr>
          <p:cNvPicPr>
            <a:picLocks noChangeAspect="1"/>
          </p:cNvPicPr>
          <p:nvPr/>
        </p:nvPicPr>
        <p:blipFill>
          <a:blip r:embed="rId8"/>
          <a:stretch>
            <a:fillRect/>
          </a:stretch>
        </p:blipFill>
        <p:spPr>
          <a:xfrm>
            <a:off x="223115" y="2796045"/>
            <a:ext cx="555911" cy="555911"/>
          </a:xfrm>
          <a:prstGeom prst="rect">
            <a:avLst/>
          </a:prstGeom>
        </p:spPr>
      </p:pic>
    </p:spTree>
    <p:extLst>
      <p:ext uri="{BB962C8B-B14F-4D97-AF65-F5344CB8AC3E}">
        <p14:creationId xmlns:p14="http://schemas.microsoft.com/office/powerpoint/2010/main" val="4259095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24438AB-595D-E86C-AE3D-A240804541B2}"/>
              </a:ext>
            </a:extLst>
          </p:cNvPr>
          <p:cNvSpPr/>
          <p:nvPr/>
        </p:nvSpPr>
        <p:spPr>
          <a:xfrm>
            <a:off x="803275" y="2757944"/>
            <a:ext cx="9431955" cy="3425686"/>
          </a:xfrm>
          <a:prstGeom prst="rect">
            <a:avLst/>
          </a:prstGeom>
          <a:solidFill>
            <a:schemeClr val="accent1">
              <a:alpha val="2355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7C2AEAF7-C9F6-06E9-B103-AAAA29719390}"/>
              </a:ext>
            </a:extLst>
          </p:cNvPr>
          <p:cNvSpPr>
            <a:spLocks noGrp="1"/>
          </p:cNvSpPr>
          <p:nvPr>
            <p:ph type="title"/>
          </p:nvPr>
        </p:nvSpPr>
        <p:spPr>
          <a:xfrm>
            <a:off x="803275" y="365760"/>
            <a:ext cx="10151237" cy="1325562"/>
          </a:xfrm>
        </p:spPr>
        <p:txBody>
          <a:bodyPr anchor="t">
            <a:normAutofit fontScale="90000"/>
          </a:bodyPr>
          <a:lstStyle/>
          <a:p>
            <a:r>
              <a:rPr lang="en-DE" dirty="0"/>
              <a:t>Consider wisely,</a:t>
            </a:r>
            <a:br>
              <a:rPr lang="en-DE" dirty="0"/>
            </a:br>
            <a:r>
              <a:rPr lang="en-DE" dirty="0"/>
              <a:t>how to add groups to your settings</a:t>
            </a:r>
          </a:p>
        </p:txBody>
      </p:sp>
      <p:pic>
        <p:nvPicPr>
          <p:cNvPr id="14" name="Picture 13">
            <a:extLst>
              <a:ext uri="{FF2B5EF4-FFF2-40B4-BE49-F238E27FC236}">
                <a16:creationId xmlns:a16="http://schemas.microsoft.com/office/drawing/2014/main" id="{C28A78D9-8A9F-EE17-41A8-060A26159527}"/>
              </a:ext>
            </a:extLst>
          </p:cNvPr>
          <p:cNvPicPr>
            <a:picLocks noChangeAspect="1"/>
          </p:cNvPicPr>
          <p:nvPr/>
        </p:nvPicPr>
        <p:blipFill>
          <a:blip r:embed="rId3"/>
          <a:stretch>
            <a:fillRect/>
          </a:stretch>
        </p:blipFill>
        <p:spPr>
          <a:xfrm>
            <a:off x="902253" y="2977315"/>
            <a:ext cx="3256249" cy="2246099"/>
          </a:xfrm>
          <a:prstGeom prst="rect">
            <a:avLst/>
          </a:prstGeom>
        </p:spPr>
      </p:pic>
      <p:grpSp>
        <p:nvGrpSpPr>
          <p:cNvPr id="32" name="Group 31">
            <a:extLst>
              <a:ext uri="{FF2B5EF4-FFF2-40B4-BE49-F238E27FC236}">
                <a16:creationId xmlns:a16="http://schemas.microsoft.com/office/drawing/2014/main" id="{495ED5A3-6572-1282-C2D2-FDC9E5F45F13}"/>
              </a:ext>
            </a:extLst>
          </p:cNvPr>
          <p:cNvGrpSpPr/>
          <p:nvPr/>
        </p:nvGrpSpPr>
        <p:grpSpPr>
          <a:xfrm>
            <a:off x="6047979" y="1944580"/>
            <a:ext cx="909789" cy="657600"/>
            <a:chOff x="4260022" y="2908676"/>
            <a:chExt cx="909789" cy="657600"/>
          </a:xfrm>
        </p:grpSpPr>
        <p:pic>
          <p:nvPicPr>
            <p:cNvPr id="33" name="Grafik 38" descr="Weibliches Profil">
              <a:extLst>
                <a:ext uri="{FF2B5EF4-FFF2-40B4-BE49-F238E27FC236}">
                  <a16:creationId xmlns:a16="http://schemas.microsoft.com/office/drawing/2014/main" id="{5E98E062-9CAB-8010-9D9F-1AC273EDCC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60022" y="3061433"/>
              <a:ext cx="504843" cy="504843"/>
            </a:xfrm>
            <a:prstGeom prst="rect">
              <a:avLst/>
            </a:prstGeom>
          </p:spPr>
        </p:pic>
        <p:pic>
          <p:nvPicPr>
            <p:cNvPr id="34" name="Grafik 38" descr="Weibliches Profil">
              <a:extLst>
                <a:ext uri="{FF2B5EF4-FFF2-40B4-BE49-F238E27FC236}">
                  <a16:creationId xmlns:a16="http://schemas.microsoft.com/office/drawing/2014/main" id="{48DA2173-CD3C-8879-4FAC-A71D19DD1B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9069" y="2955737"/>
              <a:ext cx="504843" cy="504843"/>
            </a:xfrm>
            <a:prstGeom prst="rect">
              <a:avLst/>
            </a:prstGeom>
          </p:spPr>
        </p:pic>
        <p:pic>
          <p:nvPicPr>
            <p:cNvPr id="35" name="Grafik 38" descr="Weibliches Profil">
              <a:extLst>
                <a:ext uri="{FF2B5EF4-FFF2-40B4-BE49-F238E27FC236}">
                  <a16:creationId xmlns:a16="http://schemas.microsoft.com/office/drawing/2014/main" id="{7955D7CB-DCDB-48F4-4C55-E778C6B387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4968" y="2908676"/>
              <a:ext cx="504843" cy="504843"/>
            </a:xfrm>
            <a:prstGeom prst="rect">
              <a:avLst/>
            </a:prstGeom>
          </p:spPr>
        </p:pic>
      </p:grpSp>
      <p:grpSp>
        <p:nvGrpSpPr>
          <p:cNvPr id="36" name="Group 35">
            <a:extLst>
              <a:ext uri="{FF2B5EF4-FFF2-40B4-BE49-F238E27FC236}">
                <a16:creationId xmlns:a16="http://schemas.microsoft.com/office/drawing/2014/main" id="{F48199A8-B336-0FA3-6DF7-0ACF7BFBEA51}"/>
              </a:ext>
            </a:extLst>
          </p:cNvPr>
          <p:cNvGrpSpPr/>
          <p:nvPr/>
        </p:nvGrpSpPr>
        <p:grpSpPr>
          <a:xfrm>
            <a:off x="7414428" y="1929565"/>
            <a:ext cx="931325" cy="659459"/>
            <a:chOff x="5626471" y="2893661"/>
            <a:chExt cx="931325" cy="659459"/>
          </a:xfrm>
        </p:grpSpPr>
        <p:pic>
          <p:nvPicPr>
            <p:cNvPr id="37" name="Grafik 38" descr="Weibliches Profil">
              <a:extLst>
                <a:ext uri="{FF2B5EF4-FFF2-40B4-BE49-F238E27FC236}">
                  <a16:creationId xmlns:a16="http://schemas.microsoft.com/office/drawing/2014/main" id="{F04EFCDE-A684-43FB-5221-6EBD5A92D5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2953" y="2893661"/>
              <a:ext cx="504843" cy="504843"/>
            </a:xfrm>
            <a:prstGeom prst="rect">
              <a:avLst/>
            </a:prstGeom>
          </p:spPr>
        </p:pic>
        <p:pic>
          <p:nvPicPr>
            <p:cNvPr id="38" name="Grafik 38" descr="Weibliches Profil">
              <a:extLst>
                <a:ext uri="{FF2B5EF4-FFF2-40B4-BE49-F238E27FC236}">
                  <a16:creationId xmlns:a16="http://schemas.microsoft.com/office/drawing/2014/main" id="{1F35DBC3-2144-36E1-FA20-CA16A4259F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6471" y="3048277"/>
              <a:ext cx="504843" cy="504843"/>
            </a:xfrm>
            <a:prstGeom prst="rect">
              <a:avLst/>
            </a:prstGeom>
          </p:spPr>
        </p:pic>
        <p:pic>
          <p:nvPicPr>
            <p:cNvPr id="39" name="Grafik 38" descr="Weibliches Profil">
              <a:extLst>
                <a:ext uri="{FF2B5EF4-FFF2-40B4-BE49-F238E27FC236}">
                  <a16:creationId xmlns:a16="http://schemas.microsoft.com/office/drawing/2014/main" id="{D9B86B8D-9A19-762D-C3C2-7461B9A1BF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7054" y="2955737"/>
              <a:ext cx="504843" cy="504843"/>
            </a:xfrm>
            <a:prstGeom prst="rect">
              <a:avLst/>
            </a:prstGeom>
          </p:spPr>
        </p:pic>
      </p:grpSp>
      <p:grpSp>
        <p:nvGrpSpPr>
          <p:cNvPr id="40" name="Group 39">
            <a:extLst>
              <a:ext uri="{FF2B5EF4-FFF2-40B4-BE49-F238E27FC236}">
                <a16:creationId xmlns:a16="http://schemas.microsoft.com/office/drawing/2014/main" id="{54BD35FA-612F-D43C-8C3E-EF37EBAAA2B6}"/>
              </a:ext>
            </a:extLst>
          </p:cNvPr>
          <p:cNvGrpSpPr/>
          <p:nvPr/>
        </p:nvGrpSpPr>
        <p:grpSpPr>
          <a:xfrm>
            <a:off x="6735524" y="2970082"/>
            <a:ext cx="931325" cy="659459"/>
            <a:chOff x="5626471" y="2893661"/>
            <a:chExt cx="931325" cy="659459"/>
          </a:xfrm>
          <a:solidFill>
            <a:srgbClr val="2AAC94"/>
          </a:solidFill>
        </p:grpSpPr>
        <p:pic>
          <p:nvPicPr>
            <p:cNvPr id="41" name="Grafik 38" descr="Weibliches Profil">
              <a:extLst>
                <a:ext uri="{FF2B5EF4-FFF2-40B4-BE49-F238E27FC236}">
                  <a16:creationId xmlns:a16="http://schemas.microsoft.com/office/drawing/2014/main" id="{0B099F0C-6580-2BBD-75EE-7B2D821861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2953" y="2893661"/>
              <a:ext cx="504843" cy="504843"/>
            </a:xfrm>
            <a:prstGeom prst="rect">
              <a:avLst/>
            </a:prstGeom>
          </p:spPr>
        </p:pic>
        <p:pic>
          <p:nvPicPr>
            <p:cNvPr id="42" name="Grafik 38" descr="Weibliches Profil">
              <a:extLst>
                <a:ext uri="{FF2B5EF4-FFF2-40B4-BE49-F238E27FC236}">
                  <a16:creationId xmlns:a16="http://schemas.microsoft.com/office/drawing/2014/main" id="{4955D3FA-D727-280B-3ED9-2565CEC2F0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26471" y="3048277"/>
              <a:ext cx="504843" cy="504843"/>
            </a:xfrm>
            <a:prstGeom prst="rect">
              <a:avLst/>
            </a:prstGeom>
          </p:spPr>
        </p:pic>
        <p:pic>
          <p:nvPicPr>
            <p:cNvPr id="43" name="Grafik 38" descr="Weibliches Profil">
              <a:extLst>
                <a:ext uri="{FF2B5EF4-FFF2-40B4-BE49-F238E27FC236}">
                  <a16:creationId xmlns:a16="http://schemas.microsoft.com/office/drawing/2014/main" id="{051D73B1-6BE1-8C7E-B605-5FD7EC40CA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27054" y="2955737"/>
              <a:ext cx="504843" cy="504843"/>
            </a:xfrm>
            <a:prstGeom prst="rect">
              <a:avLst/>
            </a:prstGeom>
          </p:spPr>
        </p:pic>
      </p:grpSp>
      <p:sp>
        <p:nvSpPr>
          <p:cNvPr id="44" name="Content Placeholder 2">
            <a:extLst>
              <a:ext uri="{FF2B5EF4-FFF2-40B4-BE49-F238E27FC236}">
                <a16:creationId xmlns:a16="http://schemas.microsoft.com/office/drawing/2014/main" id="{FEFB9CD9-E65B-D2F0-DBD2-A927C9111856}"/>
              </a:ext>
            </a:extLst>
          </p:cNvPr>
          <p:cNvSpPr txBox="1">
            <a:spLocks/>
          </p:cNvSpPr>
          <p:nvPr/>
        </p:nvSpPr>
        <p:spPr>
          <a:xfrm>
            <a:off x="4674870" y="3789465"/>
            <a:ext cx="5560360" cy="2243120"/>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j-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j-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de-DE" dirty="0"/>
              <a:t>Add a </a:t>
            </a:r>
            <a:r>
              <a:rPr lang="de-DE" dirty="0" err="1"/>
              <a:t>single</a:t>
            </a:r>
            <a:r>
              <a:rPr lang="de-DE" dirty="0"/>
              <a:t> </a:t>
            </a:r>
            <a:r>
              <a:rPr lang="de-DE" dirty="0" err="1"/>
              <a:t>central</a:t>
            </a:r>
            <a:r>
              <a:rPr lang="de-DE" dirty="0"/>
              <a:t> </a:t>
            </a:r>
            <a:r>
              <a:rPr lang="de-DE" dirty="0" err="1"/>
              <a:t>security</a:t>
            </a:r>
            <a:r>
              <a:rPr lang="de-DE" dirty="0"/>
              <a:t> </a:t>
            </a:r>
            <a:r>
              <a:rPr lang="de-DE" dirty="0" err="1"/>
              <a:t>group</a:t>
            </a:r>
            <a:r>
              <a:rPr lang="de-DE" dirty="0"/>
              <a:t> </a:t>
            </a:r>
            <a:r>
              <a:rPr lang="de-DE" dirty="0" err="1"/>
              <a:t>to</a:t>
            </a:r>
            <a:r>
              <a:rPr lang="de-DE" dirty="0"/>
              <a:t> </a:t>
            </a:r>
            <a:r>
              <a:rPr lang="de-DE" dirty="0" err="1"/>
              <a:t>the</a:t>
            </a:r>
            <a:r>
              <a:rPr lang="de-DE" dirty="0"/>
              <a:t> </a:t>
            </a:r>
            <a:r>
              <a:rPr lang="de-DE" dirty="0" err="1"/>
              <a:t>settings</a:t>
            </a:r>
            <a:r>
              <a:rPr lang="de-DE" dirty="0"/>
              <a:t>.</a:t>
            </a:r>
          </a:p>
          <a:p>
            <a:pPr marL="0" indent="0">
              <a:buFont typeface="Arial" pitchFamily="34" charset="0"/>
              <a:buNone/>
            </a:pPr>
            <a:r>
              <a:rPr lang="de-DE" dirty="0">
                <a:solidFill>
                  <a:srgbClr val="333333"/>
                </a:solidFill>
                <a:latin typeface="Segoe UI" panose="020B0502040204020203" pitchFamily="34" charset="0"/>
                <a:sym typeface="Wingdings" panose="05000000000000000000" pitchFamily="2" charset="2"/>
              </a:rPr>
              <a:t>This </a:t>
            </a:r>
            <a:r>
              <a:rPr lang="de-DE" dirty="0" err="1">
                <a:solidFill>
                  <a:srgbClr val="333333"/>
                </a:solidFill>
                <a:latin typeface="Segoe UI" panose="020B0502040204020203" pitchFamily="34" charset="0"/>
                <a:sym typeface="Wingdings" panose="05000000000000000000" pitchFamily="2" charset="2"/>
              </a:rPr>
              <a:t>allows</a:t>
            </a:r>
            <a:r>
              <a:rPr lang="de-DE" dirty="0">
                <a:solidFill>
                  <a:srgbClr val="333333"/>
                </a:solidFill>
                <a:latin typeface="Segoe UI" panose="020B0502040204020203" pitchFamily="34" charset="0"/>
                <a:sym typeface="Wingdings" panose="05000000000000000000" pitchFamily="2" charset="2"/>
              </a:rPr>
              <a:t> </a:t>
            </a:r>
          </a:p>
          <a:p>
            <a:r>
              <a:rPr lang="de-DE" dirty="0">
                <a:solidFill>
                  <a:srgbClr val="333333"/>
                </a:solidFill>
                <a:latin typeface="Segoe UI" panose="020B0502040204020203" pitchFamily="34" charset="0"/>
                <a:sym typeface="Wingdings" panose="05000000000000000000" pitchFamily="2" charset="2"/>
              </a:rPr>
              <a:t>„</a:t>
            </a:r>
            <a:r>
              <a:rPr lang="de-DE" dirty="0" err="1">
                <a:solidFill>
                  <a:srgbClr val="333333"/>
                </a:solidFill>
                <a:latin typeface="Segoe UI" panose="020B0502040204020203" pitchFamily="34" charset="0"/>
                <a:sym typeface="Wingdings" panose="05000000000000000000" pitchFamily="2" charset="2"/>
              </a:rPr>
              <a:t>productionizing</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of</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the</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membership</a:t>
            </a:r>
            <a:r>
              <a:rPr lang="de-DE" dirty="0">
                <a:solidFill>
                  <a:srgbClr val="333333"/>
                </a:solidFill>
                <a:latin typeface="Segoe UI" panose="020B0502040204020203" pitchFamily="34" charset="0"/>
                <a:sym typeface="Wingdings" panose="05000000000000000000" pitchFamily="2" charset="2"/>
              </a:rPr>
              <a:t> and </a:t>
            </a:r>
          </a:p>
          <a:p>
            <a:r>
              <a:rPr lang="de-DE" dirty="0" err="1">
                <a:solidFill>
                  <a:srgbClr val="333333"/>
                </a:solidFill>
                <a:latin typeface="Segoe UI" panose="020B0502040204020203" pitchFamily="34" charset="0"/>
                <a:sym typeface="Wingdings" panose="05000000000000000000" pitchFamily="2" charset="2"/>
              </a:rPr>
              <a:t>allows</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other</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teams</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to</a:t>
            </a:r>
            <a:r>
              <a:rPr lang="de-DE" dirty="0">
                <a:solidFill>
                  <a:srgbClr val="333333"/>
                </a:solidFill>
                <a:latin typeface="Segoe UI" panose="020B0502040204020203" pitchFamily="34" charset="0"/>
                <a:sym typeface="Wingdings" panose="05000000000000000000" pitchFamily="2" charset="2"/>
              </a:rPr>
              <a:t> check </a:t>
            </a:r>
            <a:r>
              <a:rPr lang="de-DE" dirty="0" err="1">
                <a:solidFill>
                  <a:srgbClr val="333333"/>
                </a:solidFill>
                <a:latin typeface="Segoe UI" panose="020B0502040204020203" pitchFamily="34" charset="0"/>
                <a:sym typeface="Wingdings" panose="05000000000000000000" pitchFamily="2" charset="2"/>
              </a:rPr>
              <a:t>the</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membership</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easily</a:t>
            </a:r>
            <a:br>
              <a:rPr lang="en-NZ" dirty="0">
                <a:solidFill>
                  <a:srgbClr val="333333"/>
                </a:solidFill>
                <a:latin typeface="Segoe UI" panose="020B0502040204020203" pitchFamily="34" charset="0"/>
                <a:sym typeface="Wingdings" panose="05000000000000000000" pitchFamily="2" charset="2"/>
              </a:rPr>
            </a:br>
            <a:endParaRPr lang="en-NZ" dirty="0">
              <a:solidFill>
                <a:srgbClr val="333333"/>
              </a:solidFill>
              <a:latin typeface="Segoe UI" panose="020B0502040204020203" pitchFamily="34" charset="0"/>
              <a:sym typeface="Wingdings" panose="05000000000000000000" pitchFamily="2" charset="2"/>
            </a:endParaRPr>
          </a:p>
        </p:txBody>
      </p:sp>
      <p:pic>
        <p:nvPicPr>
          <p:cNvPr id="46" name="Graphic 45">
            <a:extLst>
              <a:ext uri="{FF2B5EF4-FFF2-40B4-BE49-F238E27FC236}">
                <a16:creationId xmlns:a16="http://schemas.microsoft.com/office/drawing/2014/main" id="{7EB3D4D3-A34A-EC61-5715-85317A9041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364" y="1869449"/>
            <a:ext cx="555911" cy="555911"/>
          </a:xfrm>
          <a:prstGeom prst="rect">
            <a:avLst/>
          </a:prstGeom>
        </p:spPr>
      </p:pic>
      <p:pic>
        <p:nvPicPr>
          <p:cNvPr id="49" name="Picture 48" descr="A green and blue logo&#10;&#10;Description automatically generated">
            <a:extLst>
              <a:ext uri="{FF2B5EF4-FFF2-40B4-BE49-F238E27FC236}">
                <a16:creationId xmlns:a16="http://schemas.microsoft.com/office/drawing/2014/main" id="{7390F891-EE26-FBE9-68BA-B8252E4BB2C3}"/>
              </a:ext>
            </a:extLst>
          </p:cNvPr>
          <p:cNvPicPr>
            <a:picLocks noChangeAspect="1"/>
          </p:cNvPicPr>
          <p:nvPr/>
        </p:nvPicPr>
        <p:blipFill>
          <a:blip r:embed="rId12"/>
          <a:stretch>
            <a:fillRect/>
          </a:stretch>
        </p:blipFill>
        <p:spPr>
          <a:xfrm>
            <a:off x="223115" y="2796045"/>
            <a:ext cx="555911" cy="555911"/>
          </a:xfrm>
          <a:prstGeom prst="rect">
            <a:avLst/>
          </a:prstGeom>
        </p:spPr>
      </p:pic>
    </p:spTree>
    <p:extLst>
      <p:ext uri="{BB962C8B-B14F-4D97-AF65-F5344CB8AC3E}">
        <p14:creationId xmlns:p14="http://schemas.microsoft.com/office/powerpoint/2010/main" val="5238769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solution!</a:t>
            </a:r>
            <a:br>
              <a:rPr lang="en-US" sz="7200" dirty="0">
                <a:solidFill>
                  <a:srgbClr val="FFFFFF"/>
                </a:solidFill>
              </a:rPr>
            </a:br>
            <a:r>
              <a:rPr lang="en-US" sz="2000" dirty="0">
                <a:solidFill>
                  <a:srgbClr val="FFFFFF"/>
                </a:solidFill>
              </a:rPr>
              <a:t>(at least a first draft)</a:t>
            </a: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Puzzle Outline">
            <a:extLst>
              <a:ext uri="{FF2B5EF4-FFF2-40B4-BE49-F238E27FC236}">
                <a16:creationId xmlns:a16="http://schemas.microsoft.com/office/drawing/2014/main" id="{1B7DDFE0-C897-5F6F-CD79-7E91A21EFA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 y="1700212"/>
            <a:ext cx="4606925" cy="3786187"/>
          </a:xfrm>
          <a:prstGeom prst="rect">
            <a:avLst/>
          </a:prstGeom>
        </p:spPr>
      </p:pic>
      <p:sp>
        <p:nvSpPr>
          <p:cNvPr id="4" name="Title 1">
            <a:extLst>
              <a:ext uri="{FF2B5EF4-FFF2-40B4-BE49-F238E27FC236}">
                <a16:creationId xmlns:a16="http://schemas.microsoft.com/office/drawing/2014/main" id="{FC43B82A-08BE-D525-0520-96D8CB387080}"/>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045396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pipeline</a:t>
            </a:r>
            <a:endParaRPr lang="en-DE" sz="1400" dirty="0"/>
          </a:p>
        </p:txBody>
      </p:sp>
      <p:pic>
        <p:nvPicPr>
          <p:cNvPr id="3" name="Picture 2">
            <a:extLst>
              <a:ext uri="{FF2B5EF4-FFF2-40B4-BE49-F238E27FC236}">
                <a16:creationId xmlns:a16="http://schemas.microsoft.com/office/drawing/2014/main" id="{11EDAED3-D840-4C2F-4CA0-64C5DA4D3743}"/>
              </a:ext>
            </a:extLst>
          </p:cNvPr>
          <p:cNvPicPr>
            <a:picLocks noChangeAspect="1"/>
          </p:cNvPicPr>
          <p:nvPr/>
        </p:nvPicPr>
        <p:blipFill>
          <a:blip r:embed="rId2"/>
          <a:stretch>
            <a:fillRect/>
          </a:stretch>
        </p:blipFill>
        <p:spPr>
          <a:xfrm>
            <a:off x="814387" y="1691322"/>
            <a:ext cx="9906565" cy="3177858"/>
          </a:xfrm>
          <a:prstGeom prst="rect">
            <a:avLst/>
          </a:prstGeom>
        </p:spPr>
      </p:pic>
    </p:spTree>
    <p:extLst>
      <p:ext uri="{BB962C8B-B14F-4D97-AF65-F5344CB8AC3E}">
        <p14:creationId xmlns:p14="http://schemas.microsoft.com/office/powerpoint/2010/main" val="1615278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13516A0-22C9-1B11-12AD-AB509E039668}"/>
              </a:ext>
            </a:extLst>
          </p:cNvPr>
          <p:cNvSpPr/>
          <p:nvPr/>
        </p:nvSpPr>
        <p:spPr>
          <a:xfrm>
            <a:off x="8822240" y="2405326"/>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The Report</a:t>
            </a:r>
          </a:p>
        </p:txBody>
      </p:sp>
      <p:sp>
        <p:nvSpPr>
          <p:cNvPr id="62" name="Rectangle 61">
            <a:extLst>
              <a:ext uri="{FF2B5EF4-FFF2-40B4-BE49-F238E27FC236}">
                <a16:creationId xmlns:a16="http://schemas.microsoft.com/office/drawing/2014/main" id="{521E6BD6-B896-B6C2-601F-B77B118EE9F3}"/>
              </a:ext>
            </a:extLst>
          </p:cNvPr>
          <p:cNvSpPr/>
          <p:nvPr/>
        </p:nvSpPr>
        <p:spPr>
          <a:xfrm>
            <a:off x="6508076" y="2405328"/>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Semantic Model</a:t>
            </a:r>
          </a:p>
        </p:txBody>
      </p:sp>
      <p:sp>
        <p:nvSpPr>
          <p:cNvPr id="60" name="Rectangle 59">
            <a:extLst>
              <a:ext uri="{FF2B5EF4-FFF2-40B4-BE49-F238E27FC236}">
                <a16:creationId xmlns:a16="http://schemas.microsoft.com/office/drawing/2014/main" id="{9AD7EF91-FD58-5CF0-6BEF-639823A97289}"/>
              </a:ext>
            </a:extLst>
          </p:cNvPr>
          <p:cNvSpPr/>
          <p:nvPr/>
        </p:nvSpPr>
        <p:spPr>
          <a:xfrm>
            <a:off x="4193912" y="2385818"/>
            <a:ext cx="2191666" cy="203077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Lakehouse</a:t>
            </a:r>
          </a:p>
        </p:txBody>
      </p:sp>
      <p:sp>
        <p:nvSpPr>
          <p:cNvPr id="59" name="Rectangle 58">
            <a:extLst>
              <a:ext uri="{FF2B5EF4-FFF2-40B4-BE49-F238E27FC236}">
                <a16:creationId xmlns:a16="http://schemas.microsoft.com/office/drawing/2014/main" id="{3FC923EE-93C8-87AF-89C8-92A18D3A67AB}"/>
              </a:ext>
            </a:extLst>
          </p:cNvPr>
          <p:cNvSpPr/>
          <p:nvPr/>
        </p:nvSpPr>
        <p:spPr>
          <a:xfrm>
            <a:off x="4188086" y="4409568"/>
            <a:ext cx="2191666" cy="5375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DE" sz="1200" dirty="0">
                <a:solidFill>
                  <a:schemeClr val="tx1"/>
                </a:solidFill>
              </a:rPr>
              <a:t>Delta Tables and JSON files</a:t>
            </a:r>
            <a:endParaRPr lang="en-DE" sz="1600" dirty="0">
              <a:solidFill>
                <a:schemeClr val="tx1"/>
              </a:solidFill>
            </a:endParaRPr>
          </a:p>
        </p:txBody>
      </p:sp>
      <p:sp>
        <p:nvSpPr>
          <p:cNvPr id="21" name="Rectangle 20">
            <a:extLst>
              <a:ext uri="{FF2B5EF4-FFF2-40B4-BE49-F238E27FC236}">
                <a16:creationId xmlns:a16="http://schemas.microsoft.com/office/drawing/2014/main" id="{C3CF8D38-C531-358A-99F4-8BAE189EB100}"/>
              </a:ext>
            </a:extLst>
          </p:cNvPr>
          <p:cNvSpPr/>
          <p:nvPr/>
        </p:nvSpPr>
        <p:spPr>
          <a:xfrm>
            <a:off x="1364722" y="2405328"/>
            <a:ext cx="2695040" cy="256129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highlight>
                <a:srgbClr val="FF0000"/>
              </a:highlight>
            </a:endParaRPr>
          </a:p>
        </p:txBody>
      </p:sp>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overall architecture</a:t>
            </a:r>
            <a:br>
              <a:rPr lang="en-DE" sz="3600" dirty="0"/>
            </a:br>
            <a:r>
              <a:rPr lang="en-DE" sz="3600" dirty="0"/>
              <a:t>Schematic view</a:t>
            </a:r>
            <a:endParaRPr lang="en-DE" sz="1400" dirty="0"/>
          </a:p>
        </p:txBody>
      </p:sp>
      <p:pic>
        <p:nvPicPr>
          <p:cNvPr id="8" name="Graphic 7">
            <a:extLst>
              <a:ext uri="{FF2B5EF4-FFF2-40B4-BE49-F238E27FC236}">
                <a16:creationId xmlns:a16="http://schemas.microsoft.com/office/drawing/2014/main" id="{257DA604-19AC-179B-467A-9021170AE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0747" y="3020471"/>
            <a:ext cx="915197" cy="915197"/>
          </a:xfrm>
          <a:prstGeom prst="rect">
            <a:avLst/>
          </a:prstGeom>
        </p:spPr>
      </p:pic>
      <p:pic>
        <p:nvPicPr>
          <p:cNvPr id="10" name="Graphic 9">
            <a:extLst>
              <a:ext uri="{FF2B5EF4-FFF2-40B4-BE49-F238E27FC236}">
                <a16:creationId xmlns:a16="http://schemas.microsoft.com/office/drawing/2014/main" id="{33882937-F6F1-107E-171C-AFBCD2767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2242" y="2405328"/>
            <a:ext cx="915197" cy="915197"/>
          </a:xfrm>
          <a:prstGeom prst="rect">
            <a:avLst/>
          </a:prstGeom>
        </p:spPr>
      </p:pic>
      <p:sp>
        <p:nvSpPr>
          <p:cNvPr id="11" name="TextBox 10">
            <a:extLst>
              <a:ext uri="{FF2B5EF4-FFF2-40B4-BE49-F238E27FC236}">
                <a16:creationId xmlns:a16="http://schemas.microsoft.com/office/drawing/2014/main" id="{9683B136-8714-A743-6AC2-E3D90CCDCACF}"/>
              </a:ext>
            </a:extLst>
          </p:cNvPr>
          <p:cNvSpPr txBox="1"/>
          <p:nvPr/>
        </p:nvSpPr>
        <p:spPr>
          <a:xfrm>
            <a:off x="1238759" y="2462817"/>
            <a:ext cx="1410833" cy="400110"/>
          </a:xfrm>
          <a:prstGeom prst="rect">
            <a:avLst/>
          </a:prstGeom>
          <a:noFill/>
        </p:spPr>
        <p:txBody>
          <a:bodyPr wrap="square" rtlCol="0">
            <a:spAutoFit/>
          </a:bodyPr>
          <a:lstStyle/>
          <a:p>
            <a:pPr algn="ctr"/>
            <a:r>
              <a:rPr lang="de-DE" sz="2000" dirty="0"/>
              <a:t>Pipeline</a:t>
            </a:r>
            <a:endParaRPr lang="en-DE" sz="2000" dirty="0"/>
          </a:p>
        </p:txBody>
      </p:sp>
      <p:pic>
        <p:nvPicPr>
          <p:cNvPr id="12" name="Graphic 11">
            <a:extLst>
              <a:ext uri="{FF2B5EF4-FFF2-40B4-BE49-F238E27FC236}">
                <a16:creationId xmlns:a16="http://schemas.microsoft.com/office/drawing/2014/main" id="{2BB257D5-F18F-B697-F1F4-49077BBE6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0907" y="3217382"/>
            <a:ext cx="791335" cy="791335"/>
          </a:xfrm>
          <a:prstGeom prst="rect">
            <a:avLst/>
          </a:prstGeom>
        </p:spPr>
      </p:pic>
      <p:pic>
        <p:nvPicPr>
          <p:cNvPr id="13" name="Graphic 12">
            <a:extLst>
              <a:ext uri="{FF2B5EF4-FFF2-40B4-BE49-F238E27FC236}">
                <a16:creationId xmlns:a16="http://schemas.microsoft.com/office/drawing/2014/main" id="{311F55E2-370C-3EA8-52BB-0626544223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54845" y="4136554"/>
            <a:ext cx="679656" cy="679656"/>
          </a:xfrm>
          <a:prstGeom prst="rect">
            <a:avLst/>
          </a:prstGeom>
        </p:spPr>
      </p:pic>
      <p:pic>
        <p:nvPicPr>
          <p:cNvPr id="14" name="Graphic 13">
            <a:extLst>
              <a:ext uri="{FF2B5EF4-FFF2-40B4-BE49-F238E27FC236}">
                <a16:creationId xmlns:a16="http://schemas.microsoft.com/office/drawing/2014/main" id="{C22FB917-D8B6-CC5C-9DF6-82FB3CA2E8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68801" y="3265833"/>
            <a:ext cx="831997" cy="831997"/>
          </a:xfrm>
          <a:prstGeom prst="rect">
            <a:avLst/>
          </a:prstGeom>
        </p:spPr>
      </p:pic>
      <p:pic>
        <p:nvPicPr>
          <p:cNvPr id="15" name="Graphic 14">
            <a:extLst>
              <a:ext uri="{FF2B5EF4-FFF2-40B4-BE49-F238E27FC236}">
                <a16:creationId xmlns:a16="http://schemas.microsoft.com/office/drawing/2014/main" id="{9E381630-B00D-4717-18CA-F1B101ED1A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30546" y="3276496"/>
            <a:ext cx="840547" cy="840547"/>
          </a:xfrm>
          <a:prstGeom prst="rect">
            <a:avLst/>
          </a:prstGeom>
        </p:spPr>
      </p:pic>
      <p:pic>
        <p:nvPicPr>
          <p:cNvPr id="16" name="Picture 15" descr="A blue triangle with a blue grid&#10;&#10;Description automatically generated with medium confidence">
            <a:extLst>
              <a:ext uri="{FF2B5EF4-FFF2-40B4-BE49-F238E27FC236}">
                <a16:creationId xmlns:a16="http://schemas.microsoft.com/office/drawing/2014/main" id="{4F1903A3-449F-475A-B2FF-F7F43479CF99}"/>
              </a:ext>
            </a:extLst>
          </p:cNvPr>
          <p:cNvPicPr>
            <a:picLocks noChangeAspect="1"/>
          </p:cNvPicPr>
          <p:nvPr/>
        </p:nvPicPr>
        <p:blipFill>
          <a:blip r:embed="rId14"/>
          <a:stretch>
            <a:fillRect/>
          </a:stretch>
        </p:blipFill>
        <p:spPr>
          <a:xfrm>
            <a:off x="4406204" y="3925563"/>
            <a:ext cx="528526" cy="382961"/>
          </a:xfrm>
          <a:prstGeom prst="rect">
            <a:avLst/>
          </a:prstGeom>
        </p:spPr>
      </p:pic>
      <p:pic>
        <p:nvPicPr>
          <p:cNvPr id="1036" name="Picture 12" descr="microsoft excel mobile apps logo 17396828 PNG">
            <a:extLst>
              <a:ext uri="{FF2B5EF4-FFF2-40B4-BE49-F238E27FC236}">
                <a16:creationId xmlns:a16="http://schemas.microsoft.com/office/drawing/2014/main" id="{B2AF69E2-5F01-ED0E-30D7-6DBCF5ED9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7180" y="3873228"/>
            <a:ext cx="840548" cy="8405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i Icon Vector Art, Icons, and Graphics for Free Download">
            <a:extLst>
              <a:ext uri="{FF2B5EF4-FFF2-40B4-BE49-F238E27FC236}">
                <a16:creationId xmlns:a16="http://schemas.microsoft.com/office/drawing/2014/main" id="{626A4DC1-71D6-1BDA-D96B-ACBB78EE77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893" y="2937590"/>
            <a:ext cx="647122" cy="40011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Elbow Connector 22">
            <a:extLst>
              <a:ext uri="{FF2B5EF4-FFF2-40B4-BE49-F238E27FC236}">
                <a16:creationId xmlns:a16="http://schemas.microsoft.com/office/drawing/2014/main" id="{1FBBF25B-0A73-6857-DF17-F4B932A4DF58}"/>
              </a:ext>
            </a:extLst>
          </p:cNvPr>
          <p:cNvCxnSpPr>
            <a:cxnSpLocks/>
            <a:endCxn id="13" idx="1"/>
          </p:cNvCxnSpPr>
          <p:nvPr/>
        </p:nvCxnSpPr>
        <p:spPr>
          <a:xfrm>
            <a:off x="1128070" y="4327056"/>
            <a:ext cx="926775" cy="14932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E3187D1-592A-729B-9D45-B56DE38986C8}"/>
              </a:ext>
            </a:extLst>
          </p:cNvPr>
          <p:cNvCxnSpPr>
            <a:cxnSpLocks/>
            <a:stCxn id="1038" idx="3"/>
            <a:endCxn id="12" idx="1"/>
          </p:cNvCxnSpPr>
          <p:nvPr/>
        </p:nvCxnSpPr>
        <p:spPr>
          <a:xfrm>
            <a:off x="1151015" y="3137645"/>
            <a:ext cx="769892" cy="475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8480C056-3490-8DF5-6921-D77DAC68AD71}"/>
              </a:ext>
            </a:extLst>
          </p:cNvPr>
          <p:cNvCxnSpPr>
            <a:cxnSpLocks/>
            <a:endCxn id="16" idx="1"/>
          </p:cNvCxnSpPr>
          <p:nvPr/>
        </p:nvCxnSpPr>
        <p:spPr>
          <a:xfrm flipV="1">
            <a:off x="2275016" y="4117044"/>
            <a:ext cx="2131188" cy="33982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016CEE5-A099-E611-6E95-3CF836707723}"/>
              </a:ext>
            </a:extLst>
          </p:cNvPr>
          <p:cNvCxnSpPr>
            <a:cxnSpLocks/>
            <a:stCxn id="12" idx="3"/>
            <a:endCxn id="16" idx="1"/>
          </p:cNvCxnSpPr>
          <p:nvPr/>
        </p:nvCxnSpPr>
        <p:spPr>
          <a:xfrm>
            <a:off x="2712242" y="3613050"/>
            <a:ext cx="1693962" cy="50399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Preise – Key Vault | Microsoft Azure">
            <a:extLst>
              <a:ext uri="{FF2B5EF4-FFF2-40B4-BE49-F238E27FC236}">
                <a16:creationId xmlns:a16="http://schemas.microsoft.com/office/drawing/2014/main" id="{8E3A443D-2456-83B4-1502-62DB738C9A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3236" y="3089545"/>
            <a:ext cx="606109" cy="3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92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Something different!</a:t>
            </a:r>
            <a:br>
              <a:rPr lang="en-US" sz="7200" dirty="0">
                <a:solidFill>
                  <a:srgbClr val="FFFFFF"/>
                </a:solidFill>
              </a:rPr>
            </a:br>
            <a:r>
              <a:rPr lang="en-US" sz="2000" dirty="0">
                <a:solidFill>
                  <a:srgbClr val="FFFFFF"/>
                </a:solidFill>
              </a:rPr>
              <a:t>(maybe)</a:t>
            </a: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Question mark">
            <a:extLst>
              <a:ext uri="{FF2B5EF4-FFF2-40B4-BE49-F238E27FC236}">
                <a16:creationId xmlns:a16="http://schemas.microsoft.com/office/drawing/2014/main" id="{924F074A-A7A6-0083-C0CC-ED309D9D50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012" y="1700213"/>
            <a:ext cx="4611113" cy="4035289"/>
          </a:xfrm>
          <a:prstGeom prst="rect">
            <a:avLst/>
          </a:prstGeom>
        </p:spPr>
      </p:pic>
      <p:sp>
        <p:nvSpPr>
          <p:cNvPr id="5" name="Title 1">
            <a:extLst>
              <a:ext uri="{FF2B5EF4-FFF2-40B4-BE49-F238E27FC236}">
                <a16:creationId xmlns:a16="http://schemas.microsoft.com/office/drawing/2014/main" id="{69517E9E-FB77-4A1F-4E99-1D7ACBB9F517}"/>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37293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sp>
        <p:nvSpPr>
          <p:cNvPr id="7" name="Rectangle 6">
            <a:extLst>
              <a:ext uri="{FF2B5EF4-FFF2-40B4-BE49-F238E27FC236}">
                <a16:creationId xmlns:a16="http://schemas.microsoft.com/office/drawing/2014/main" id="{BD8FBDC1-E839-874C-7121-289AD0A11836}"/>
              </a:ext>
            </a:extLst>
          </p:cNvPr>
          <p:cNvSpPr/>
          <p:nvPr/>
        </p:nvSpPr>
        <p:spPr>
          <a:xfrm>
            <a:off x="1195228" y="2241550"/>
            <a:ext cx="4349893" cy="2217605"/>
          </a:xfrm>
          <a:prstGeom prst="rect">
            <a:avLst/>
          </a:prstGeom>
          <a:solidFill>
            <a:schemeClr val="bg1">
              <a:lumMod val="75000"/>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0B8E83B5-0856-5592-C602-081043F8FA31}"/>
              </a:ext>
            </a:extLst>
          </p:cNvPr>
          <p:cNvSpPr/>
          <p:nvPr/>
        </p:nvSpPr>
        <p:spPr>
          <a:xfrm>
            <a:off x="1322037" y="3508968"/>
            <a:ext cx="4349893" cy="2155871"/>
          </a:xfrm>
          <a:prstGeom prst="rect">
            <a:avLst/>
          </a:prstGeom>
          <a:solidFill>
            <a:schemeClr val="accent1">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45393F57-4F30-9919-6C85-48C859664A41}"/>
              </a:ext>
            </a:extLst>
          </p:cNvPr>
          <p:cNvSpPr/>
          <p:nvPr/>
        </p:nvSpPr>
        <p:spPr>
          <a:xfrm>
            <a:off x="6936186" y="5683508"/>
            <a:ext cx="1866378" cy="65135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lumMod val="65000"/>
                    <a:lumOff val="35000"/>
                  </a:schemeClr>
                </a:solidFill>
              </a:rPr>
              <a:t>Secret</a:t>
            </a:r>
          </a:p>
        </p:txBody>
      </p:sp>
      <p:sp>
        <p:nvSpPr>
          <p:cNvPr id="10" name="Rectangle 9">
            <a:extLst>
              <a:ext uri="{FF2B5EF4-FFF2-40B4-BE49-F238E27FC236}">
                <a16:creationId xmlns:a16="http://schemas.microsoft.com/office/drawing/2014/main" id="{884AF9EE-1CC3-9F20-109E-FDBA27EA28EB}"/>
              </a:ext>
            </a:extLst>
          </p:cNvPr>
          <p:cNvSpPr/>
          <p:nvPr/>
        </p:nvSpPr>
        <p:spPr>
          <a:xfrm>
            <a:off x="1503366" y="3658385"/>
            <a:ext cx="1866378" cy="6513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a:t>
            </a:r>
            <a:r>
              <a:rPr lang="en-DE" dirty="0"/>
              <a:t>t’s me</a:t>
            </a:r>
            <a:br>
              <a:rPr lang="en-DE" dirty="0"/>
            </a:br>
            <a:r>
              <a:rPr lang="en-DE" sz="1200" dirty="0"/>
              <a:t>(subscription contributor)</a:t>
            </a:r>
            <a:endParaRPr lang="en-DE" dirty="0"/>
          </a:p>
        </p:txBody>
      </p:sp>
      <p:sp>
        <p:nvSpPr>
          <p:cNvPr id="11" name="Rectangle 10">
            <a:extLst>
              <a:ext uri="{FF2B5EF4-FFF2-40B4-BE49-F238E27FC236}">
                <a16:creationId xmlns:a16="http://schemas.microsoft.com/office/drawing/2014/main" id="{DC4429C1-4A6A-D5AC-4DA6-9EFED6421022}"/>
              </a:ext>
            </a:extLst>
          </p:cNvPr>
          <p:cNvSpPr/>
          <p:nvPr/>
        </p:nvSpPr>
        <p:spPr>
          <a:xfrm>
            <a:off x="4184623" y="1247623"/>
            <a:ext cx="2548081" cy="65135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Key </a:t>
            </a:r>
            <a:r>
              <a:rPr lang="de-DE" dirty="0" err="1">
                <a:solidFill>
                  <a:schemeClr val="tx1">
                    <a:lumMod val="50000"/>
                    <a:lumOff val="50000"/>
                  </a:schemeClr>
                </a:solidFill>
              </a:rPr>
              <a:t>Vault</a:t>
            </a:r>
            <a:endParaRPr lang="en-DE" dirty="0">
              <a:solidFill>
                <a:schemeClr val="tx1">
                  <a:lumMod val="50000"/>
                  <a:lumOff val="50000"/>
                </a:schemeClr>
              </a:solidFill>
            </a:endParaRPr>
          </a:p>
        </p:txBody>
      </p:sp>
      <p:cxnSp>
        <p:nvCxnSpPr>
          <p:cNvPr id="12" name="Elbow Connector 11">
            <a:extLst>
              <a:ext uri="{FF2B5EF4-FFF2-40B4-BE49-F238E27FC236}">
                <a16:creationId xmlns:a16="http://schemas.microsoft.com/office/drawing/2014/main" id="{01CD7B28-445F-256B-4765-FBED6FC0396C}"/>
              </a:ext>
            </a:extLst>
          </p:cNvPr>
          <p:cNvCxnSpPr>
            <a:cxnSpLocks/>
            <a:stCxn id="10" idx="0"/>
            <a:endCxn id="11" idx="1"/>
          </p:cNvCxnSpPr>
          <p:nvPr/>
        </p:nvCxnSpPr>
        <p:spPr>
          <a:xfrm rot="5400000" flipH="1" flipV="1">
            <a:off x="2268047" y="1741809"/>
            <a:ext cx="2085085" cy="174806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7088DC08-FFAE-CB66-D6C6-4ABC2AB3DD97}"/>
              </a:ext>
            </a:extLst>
          </p:cNvPr>
          <p:cNvSpPr/>
          <p:nvPr/>
        </p:nvSpPr>
        <p:spPr>
          <a:xfrm>
            <a:off x="2687688" y="2298817"/>
            <a:ext cx="2770976"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inherited</a:t>
            </a:r>
            <a:r>
              <a:rPr lang="de-DE" sz="1600" dirty="0">
                <a:solidFill>
                  <a:schemeClr val="tx1"/>
                </a:solidFill>
              </a:rPr>
              <a:t>):</a:t>
            </a:r>
            <a:br>
              <a:rPr lang="de-DE" sz="1600" dirty="0">
                <a:solidFill>
                  <a:schemeClr val="tx1"/>
                </a:solidFill>
              </a:rPr>
            </a:br>
            <a:r>
              <a:rPr lang="de-DE" sz="1600" dirty="0">
                <a:solidFill>
                  <a:schemeClr val="tx1"/>
                </a:solidFill>
              </a:rPr>
              <a:t>User Access Administrator</a:t>
            </a:r>
            <a:endParaRPr lang="en-DE" sz="1600" dirty="0">
              <a:solidFill>
                <a:schemeClr val="tx1"/>
              </a:solidFill>
            </a:endParaRPr>
          </a:p>
        </p:txBody>
      </p:sp>
      <p:cxnSp>
        <p:nvCxnSpPr>
          <p:cNvPr id="14" name="Elbow Connector 13">
            <a:extLst>
              <a:ext uri="{FF2B5EF4-FFF2-40B4-BE49-F238E27FC236}">
                <a16:creationId xmlns:a16="http://schemas.microsoft.com/office/drawing/2014/main" id="{8FF34900-070B-D488-0CA7-0BCB0581906C}"/>
              </a:ext>
            </a:extLst>
          </p:cNvPr>
          <p:cNvCxnSpPr>
            <a:cxnSpLocks/>
            <a:stCxn id="11" idx="2"/>
            <a:endCxn id="13" idx="0"/>
          </p:cNvCxnSpPr>
          <p:nvPr/>
        </p:nvCxnSpPr>
        <p:spPr>
          <a:xfrm rot="5400000">
            <a:off x="4566000" y="1406153"/>
            <a:ext cx="399840" cy="138548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20A05B4-9B39-27BF-7BAA-F36B223370D3}"/>
              </a:ext>
            </a:extLst>
          </p:cNvPr>
          <p:cNvSpPr/>
          <p:nvPr/>
        </p:nvSpPr>
        <p:spPr>
          <a:xfrm>
            <a:off x="2687689" y="4551275"/>
            <a:ext cx="2770975"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Secrets Officer</a:t>
            </a:r>
          </a:p>
        </p:txBody>
      </p:sp>
      <p:cxnSp>
        <p:nvCxnSpPr>
          <p:cNvPr id="16" name="Elbow Connector 15">
            <a:extLst>
              <a:ext uri="{FF2B5EF4-FFF2-40B4-BE49-F238E27FC236}">
                <a16:creationId xmlns:a16="http://schemas.microsoft.com/office/drawing/2014/main" id="{94627826-6F69-F017-2EFB-D8141E79FE9C}"/>
              </a:ext>
            </a:extLst>
          </p:cNvPr>
          <p:cNvCxnSpPr>
            <a:cxnSpLocks/>
            <a:stCxn id="13" idx="2"/>
            <a:endCxn id="15" idx="0"/>
          </p:cNvCxnSpPr>
          <p:nvPr/>
        </p:nvCxnSpPr>
        <p:spPr>
          <a:xfrm rot="16200000" flipH="1">
            <a:off x="3422042" y="3900139"/>
            <a:ext cx="1302269"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9164F051-BA01-A145-36BB-8F886EDC82B1}"/>
              </a:ext>
            </a:extLst>
          </p:cNvPr>
          <p:cNvCxnSpPr>
            <a:cxnSpLocks/>
            <a:stCxn id="15" idx="2"/>
            <a:endCxn id="9" idx="1"/>
          </p:cNvCxnSpPr>
          <p:nvPr/>
        </p:nvCxnSpPr>
        <p:spPr>
          <a:xfrm rot="16200000" flipH="1">
            <a:off x="5250821" y="4323819"/>
            <a:ext cx="507721" cy="286300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92C41333-64C0-2D3A-ED7F-888DEAC22578}"/>
              </a:ext>
            </a:extLst>
          </p:cNvPr>
          <p:cNvCxnSpPr>
            <a:cxnSpLocks/>
            <a:stCxn id="20" idx="3"/>
            <a:endCxn id="19" idx="0"/>
          </p:cNvCxnSpPr>
          <p:nvPr/>
        </p:nvCxnSpPr>
        <p:spPr>
          <a:xfrm>
            <a:off x="9381019" y="4138019"/>
            <a:ext cx="271736" cy="695975"/>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F0659262-593C-C0DF-786D-F44FDAC6D154}"/>
              </a:ext>
            </a:extLst>
          </p:cNvPr>
          <p:cNvSpPr/>
          <p:nvPr/>
        </p:nvSpPr>
        <p:spPr>
          <a:xfrm>
            <a:off x="8719566" y="4833994"/>
            <a:ext cx="1866378" cy="65135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lumMod val="65000"/>
                    <a:lumOff val="35000"/>
                  </a:schemeClr>
                </a:solidFill>
              </a:rPr>
              <a:t>Someone</a:t>
            </a:r>
            <a:r>
              <a:rPr lang="de-DE" dirty="0">
                <a:solidFill>
                  <a:schemeClr val="tx1">
                    <a:lumMod val="65000"/>
                    <a:lumOff val="35000"/>
                  </a:schemeClr>
                </a:solidFill>
              </a:rPr>
              <a:t> </a:t>
            </a:r>
            <a:r>
              <a:rPr lang="de-DE" dirty="0" err="1">
                <a:solidFill>
                  <a:schemeClr val="tx1">
                    <a:lumMod val="65000"/>
                    <a:lumOff val="35000"/>
                  </a:schemeClr>
                </a:solidFill>
              </a:rPr>
              <a:t>else</a:t>
            </a:r>
            <a:br>
              <a:rPr lang="de-DE" dirty="0">
                <a:solidFill>
                  <a:schemeClr val="tx1">
                    <a:lumMod val="65000"/>
                    <a:lumOff val="35000"/>
                  </a:schemeClr>
                </a:solidFill>
              </a:rPr>
            </a:br>
            <a:r>
              <a:rPr lang="de-DE" dirty="0">
                <a:solidFill>
                  <a:schemeClr val="tx1">
                    <a:lumMod val="65000"/>
                    <a:lumOff val="35000"/>
                  </a:schemeClr>
                </a:solidFill>
              </a:rPr>
              <a:t>(</a:t>
            </a:r>
            <a:r>
              <a:rPr lang="de-DE" dirty="0" err="1">
                <a:solidFill>
                  <a:schemeClr val="tx1">
                    <a:lumMod val="65000"/>
                    <a:lumOff val="35000"/>
                  </a:schemeClr>
                </a:solidFill>
              </a:rPr>
              <a:t>the</a:t>
            </a:r>
            <a:r>
              <a:rPr lang="de-DE" dirty="0">
                <a:solidFill>
                  <a:schemeClr val="tx1">
                    <a:lumMod val="65000"/>
                    <a:lumOff val="35000"/>
                  </a:schemeClr>
                </a:solidFill>
              </a:rPr>
              <a:t> SPN)</a:t>
            </a:r>
            <a:endParaRPr lang="en-DE" dirty="0">
              <a:solidFill>
                <a:schemeClr val="tx1">
                  <a:lumMod val="65000"/>
                  <a:lumOff val="35000"/>
                </a:schemeClr>
              </a:solidFill>
            </a:endParaRPr>
          </a:p>
        </p:txBody>
      </p:sp>
      <p:sp>
        <p:nvSpPr>
          <p:cNvPr id="20" name="Rectangle 19">
            <a:extLst>
              <a:ext uri="{FF2B5EF4-FFF2-40B4-BE49-F238E27FC236}">
                <a16:creationId xmlns:a16="http://schemas.microsoft.com/office/drawing/2014/main" id="{14388FD3-A224-92C1-8762-8B078AC11F4E}"/>
              </a:ext>
            </a:extLst>
          </p:cNvPr>
          <p:cNvSpPr/>
          <p:nvPr/>
        </p:nvSpPr>
        <p:spPr>
          <a:xfrm>
            <a:off x="6746106" y="3662924"/>
            <a:ext cx="2634913"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a:t>
            </a:r>
            <a:r>
              <a:rPr lang="de-DE" sz="1600">
                <a:solidFill>
                  <a:schemeClr val="tx1"/>
                </a:solidFill>
              </a:rPr>
              <a:t>Secrets User</a:t>
            </a:r>
            <a:endParaRPr lang="de-DE" sz="1600" dirty="0">
              <a:solidFill>
                <a:schemeClr val="tx1"/>
              </a:solidFill>
            </a:endParaRPr>
          </a:p>
        </p:txBody>
      </p:sp>
      <p:sp>
        <p:nvSpPr>
          <p:cNvPr id="21" name="Right Arrow 20">
            <a:extLst>
              <a:ext uri="{FF2B5EF4-FFF2-40B4-BE49-F238E27FC236}">
                <a16:creationId xmlns:a16="http://schemas.microsoft.com/office/drawing/2014/main" id="{600C1AC5-840B-9654-024C-B5364C41E191}"/>
              </a:ext>
            </a:extLst>
          </p:cNvPr>
          <p:cNvSpPr/>
          <p:nvPr/>
        </p:nvSpPr>
        <p:spPr>
          <a:xfrm>
            <a:off x="4614214" y="5739001"/>
            <a:ext cx="2001709"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r>
              <a:rPr lang="en-DE" dirty="0"/>
              <a:t>reate/Read</a:t>
            </a:r>
          </a:p>
        </p:txBody>
      </p:sp>
      <p:cxnSp>
        <p:nvCxnSpPr>
          <p:cNvPr id="22" name="Elbow Connector 21">
            <a:extLst>
              <a:ext uri="{FF2B5EF4-FFF2-40B4-BE49-F238E27FC236}">
                <a16:creationId xmlns:a16="http://schemas.microsoft.com/office/drawing/2014/main" id="{8CF48CAD-D203-458E-A0A9-3CC25EB413E6}"/>
              </a:ext>
            </a:extLst>
          </p:cNvPr>
          <p:cNvCxnSpPr>
            <a:cxnSpLocks/>
            <a:stCxn id="13" idx="3"/>
            <a:endCxn id="20" idx="1"/>
          </p:cNvCxnSpPr>
          <p:nvPr/>
        </p:nvCxnSpPr>
        <p:spPr>
          <a:xfrm>
            <a:off x="5458664" y="2773912"/>
            <a:ext cx="1287442" cy="1364107"/>
          </a:xfrm>
          <a:prstGeom prst="bentConnector3">
            <a:avLst>
              <a:gd name="adj1" fmla="val 6775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7127FE20-DCDD-5FAC-FB01-A8EF1F9083D3}"/>
              </a:ext>
            </a:extLst>
          </p:cNvPr>
          <p:cNvCxnSpPr>
            <a:cxnSpLocks/>
            <a:stCxn id="19" idx="2"/>
            <a:endCxn id="9" idx="3"/>
          </p:cNvCxnSpPr>
          <p:nvPr/>
        </p:nvCxnSpPr>
        <p:spPr>
          <a:xfrm rot="5400000">
            <a:off x="8965742" y="5322171"/>
            <a:ext cx="523837" cy="850191"/>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Right Arrow 23">
            <a:extLst>
              <a:ext uri="{FF2B5EF4-FFF2-40B4-BE49-F238E27FC236}">
                <a16:creationId xmlns:a16="http://schemas.microsoft.com/office/drawing/2014/main" id="{C1BC5920-0999-DA21-2E63-76BC95853792}"/>
              </a:ext>
            </a:extLst>
          </p:cNvPr>
          <p:cNvSpPr/>
          <p:nvPr/>
        </p:nvSpPr>
        <p:spPr>
          <a:xfrm flipH="1">
            <a:off x="9060250" y="5725959"/>
            <a:ext cx="1048723"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Read</a:t>
            </a:r>
          </a:p>
        </p:txBody>
      </p:sp>
      <p:pic>
        <p:nvPicPr>
          <p:cNvPr id="6" name="Picture 5">
            <a:extLst>
              <a:ext uri="{FF2B5EF4-FFF2-40B4-BE49-F238E27FC236}">
                <a16:creationId xmlns:a16="http://schemas.microsoft.com/office/drawing/2014/main" id="{808B116D-FA26-BC2C-EB61-35073C120B1C}"/>
              </a:ext>
            </a:extLst>
          </p:cNvPr>
          <p:cNvPicPr>
            <a:picLocks noChangeAspect="1"/>
          </p:cNvPicPr>
          <p:nvPr/>
        </p:nvPicPr>
        <p:blipFill>
          <a:blip r:embed="rId2"/>
          <a:stretch>
            <a:fillRect/>
          </a:stretch>
        </p:blipFill>
        <p:spPr>
          <a:xfrm>
            <a:off x="3941763" y="1041523"/>
            <a:ext cx="485717" cy="485717"/>
          </a:xfrm>
          <a:prstGeom prst="rect">
            <a:avLst/>
          </a:prstGeom>
        </p:spPr>
      </p:pic>
    </p:spTree>
    <p:extLst>
      <p:ext uri="{BB962C8B-B14F-4D97-AF65-F5344CB8AC3E}">
        <p14:creationId xmlns:p14="http://schemas.microsoft.com/office/powerpoint/2010/main" val="2245286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5" name="Picture 4">
            <a:extLst>
              <a:ext uri="{FF2B5EF4-FFF2-40B4-BE49-F238E27FC236}">
                <a16:creationId xmlns:a16="http://schemas.microsoft.com/office/drawing/2014/main" id="{6E442903-2A1B-1A4A-7D67-8E7E8BDB18D9}"/>
              </a:ext>
            </a:extLst>
          </p:cNvPr>
          <p:cNvPicPr>
            <a:picLocks noChangeAspect="1"/>
          </p:cNvPicPr>
          <p:nvPr/>
        </p:nvPicPr>
        <p:blipFill>
          <a:blip r:embed="rId2"/>
          <a:stretch>
            <a:fillRect/>
          </a:stretch>
        </p:blipFill>
        <p:spPr>
          <a:xfrm>
            <a:off x="803275" y="1700213"/>
            <a:ext cx="8570980" cy="4306038"/>
          </a:xfrm>
          <a:prstGeom prst="rect">
            <a:avLst/>
          </a:prstGeom>
        </p:spPr>
      </p:pic>
    </p:spTree>
    <p:extLst>
      <p:ext uri="{BB962C8B-B14F-4D97-AF65-F5344CB8AC3E}">
        <p14:creationId xmlns:p14="http://schemas.microsoft.com/office/powerpoint/2010/main" val="95194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type="body" sz="quarter" idx="10"/>
          </p:nvPr>
        </p:nvSpPr>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Admin Portal – the tenant settings </a:t>
            </a:r>
            <a:r>
              <a:rPr lang="en-US" sz="1200" dirty="0">
                <a:latin typeface="Consolas" panose="020B0609020204030204" pitchFamily="49" charset="0"/>
              </a:rPr>
              <a:t>(WTF?!)</a:t>
            </a:r>
            <a:endParaRPr lang="en-US" sz="2800" dirty="0">
              <a:latin typeface="Consolas" panose="020B0609020204030204" pitchFamily="49" charset="0"/>
            </a:endParaRPr>
          </a:p>
          <a:p>
            <a:pPr marL="0" indent="0">
              <a:buNone/>
            </a:pPr>
            <a:r>
              <a:rPr lang="en-US" sz="2800" dirty="0">
                <a:latin typeface="Consolas" panose="020B0609020204030204" pitchFamily="49" charset="0"/>
              </a:rPr>
              <a:t>Don’t loose sight</a:t>
            </a:r>
          </a:p>
        </p:txBody>
      </p:sp>
    </p:spTree>
    <p:extLst>
      <p:ext uri="{BB962C8B-B14F-4D97-AF65-F5344CB8AC3E}">
        <p14:creationId xmlns:p14="http://schemas.microsoft.com/office/powerpoint/2010/main" val="396430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Some readings</a:t>
            </a:r>
            <a:endParaRPr lang="en-US" sz="20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ooks with solid fill">
            <a:extLst>
              <a:ext uri="{FF2B5EF4-FFF2-40B4-BE49-F238E27FC236}">
                <a16:creationId xmlns:a16="http://schemas.microsoft.com/office/drawing/2014/main" id="{80A85C30-70E9-16E4-5259-0A8369E60B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588" y="1700213"/>
            <a:ext cx="4361951" cy="4361951"/>
          </a:xfrm>
          <a:prstGeom prst="rect">
            <a:avLst/>
          </a:prstGeom>
        </p:spPr>
      </p:pic>
      <p:sp>
        <p:nvSpPr>
          <p:cNvPr id="3" name="Title 1">
            <a:extLst>
              <a:ext uri="{FF2B5EF4-FFF2-40B4-BE49-F238E27FC236}">
                <a16:creationId xmlns:a16="http://schemas.microsoft.com/office/drawing/2014/main" id="{E57E37FE-8C8C-846F-3F34-9812D8B51A9D}"/>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6786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4443-08AD-EB13-2899-EE11C83DD8B5}"/>
              </a:ext>
            </a:extLst>
          </p:cNvPr>
          <p:cNvSpPr>
            <a:spLocks noGrp="1"/>
          </p:cNvSpPr>
          <p:nvPr>
            <p:ph type="title"/>
          </p:nvPr>
        </p:nvSpPr>
        <p:spPr>
          <a:xfrm>
            <a:off x="814388" y="365760"/>
            <a:ext cx="10140124" cy="1325562"/>
          </a:xfrm>
        </p:spPr>
        <p:txBody>
          <a:bodyPr anchor="t"/>
          <a:lstStyle/>
          <a:p>
            <a:r>
              <a:rPr lang="en-DE" dirty="0"/>
              <a:t>Resources</a:t>
            </a:r>
          </a:p>
        </p:txBody>
      </p:sp>
      <p:sp>
        <p:nvSpPr>
          <p:cNvPr id="9" name="TextBox 8">
            <a:extLst>
              <a:ext uri="{FF2B5EF4-FFF2-40B4-BE49-F238E27FC236}">
                <a16:creationId xmlns:a16="http://schemas.microsoft.com/office/drawing/2014/main" id="{485684B5-B9E1-1983-BDF9-89256D8B0CED}"/>
              </a:ext>
            </a:extLst>
          </p:cNvPr>
          <p:cNvSpPr txBox="1"/>
          <p:nvPr/>
        </p:nvSpPr>
        <p:spPr>
          <a:xfrm>
            <a:off x="803275" y="1993053"/>
            <a:ext cx="10001250" cy="1477328"/>
          </a:xfrm>
          <a:prstGeom prst="rect">
            <a:avLst/>
          </a:prstGeom>
          <a:noFill/>
        </p:spPr>
        <p:txBody>
          <a:bodyPr wrap="square">
            <a:spAutoFit/>
          </a:bodyPr>
          <a:lstStyle/>
          <a:p>
            <a:pPr marL="285750" indent="-285750">
              <a:buFont typeface="Arial" panose="020B0604020202020204" pitchFamily="34" charset="0"/>
              <a:buChar char="•"/>
            </a:pPr>
            <a:r>
              <a:rPr lang="en-GB" dirty="0">
                <a:hlinkClick r:id="rId2"/>
              </a:rPr>
              <a:t>https://learn.microsoft.com/en-us/fabric/admin/about-tenant-settings</a:t>
            </a:r>
            <a:br>
              <a:rPr lang="en-GB" dirty="0"/>
            </a:br>
            <a:endParaRPr lang="en-GB" dirty="0"/>
          </a:p>
          <a:p>
            <a:pPr marL="285750" indent="-285750">
              <a:buFont typeface="Arial" panose="020B0604020202020204" pitchFamily="34" charset="0"/>
              <a:buChar char="•"/>
            </a:pPr>
            <a:r>
              <a:rPr lang="en-GB" dirty="0">
                <a:hlinkClick r:id="rId3"/>
              </a:rPr>
              <a:t>https://learn.microsoft.com/en-us/azure/key-vault/general/overview</a:t>
            </a:r>
            <a:br>
              <a:rPr lang="en-GB" dirty="0"/>
            </a:br>
            <a:endParaRPr lang="en-GB" dirty="0"/>
          </a:p>
          <a:p>
            <a:pPr marL="285750" indent="-285750">
              <a:buFont typeface="Arial" panose="020B0604020202020204" pitchFamily="34" charset="0"/>
              <a:buChar char="•"/>
            </a:pPr>
            <a:r>
              <a:rPr lang="en-GB" dirty="0"/>
              <a:t>https://</a:t>
            </a:r>
            <a:r>
              <a:rPr lang="en-GB" dirty="0" err="1"/>
              <a:t>learn.microsoft.com</a:t>
            </a:r>
            <a:r>
              <a:rPr lang="en-GB" dirty="0"/>
              <a:t>/</a:t>
            </a:r>
            <a:r>
              <a:rPr lang="en-GB" dirty="0" err="1"/>
              <a:t>en</a:t>
            </a:r>
            <a:r>
              <a:rPr lang="en-GB" dirty="0"/>
              <a:t>-us/fabric/</a:t>
            </a:r>
          </a:p>
        </p:txBody>
      </p:sp>
    </p:spTree>
    <p:extLst>
      <p:ext uri="{BB962C8B-B14F-4D97-AF65-F5344CB8AC3E}">
        <p14:creationId xmlns:p14="http://schemas.microsoft.com/office/powerpoint/2010/main" val="1883090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pic>
        <p:nvPicPr>
          <p:cNvPr id="6" name="Picture 5" descr="A qr code on a white background&#10;&#10;Description automatically generated">
            <a:extLst>
              <a:ext uri="{FF2B5EF4-FFF2-40B4-BE49-F238E27FC236}">
                <a16:creationId xmlns:a16="http://schemas.microsoft.com/office/drawing/2014/main" id="{9A2AE97D-F98B-7827-ECF8-2D3C8798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689" y="159025"/>
            <a:ext cx="3678307" cy="3678307"/>
          </a:xfrm>
          <a:prstGeom prst="rect">
            <a:avLst/>
          </a:prstGeom>
        </p:spPr>
      </p:pic>
      <p:sp>
        <p:nvSpPr>
          <p:cNvPr id="7" name="Title 7">
            <a:extLst>
              <a:ext uri="{FF2B5EF4-FFF2-40B4-BE49-F238E27FC236}">
                <a16:creationId xmlns:a16="http://schemas.microsoft.com/office/drawing/2014/main" id="{418E2A18-4739-235F-4FDC-DC556BD5B2BA}"/>
              </a:ext>
            </a:extLst>
          </p:cNvPr>
          <p:cNvSpPr txBox="1">
            <a:spLocks/>
          </p:cNvSpPr>
          <p:nvPr/>
        </p:nvSpPr>
        <p:spPr>
          <a:xfrm>
            <a:off x="7497689" y="3977305"/>
            <a:ext cx="3678307" cy="1576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2800" dirty="0">
                <a:solidFill>
                  <a:srgbClr val="FFFFFF"/>
                </a:solidFill>
                <a:latin typeface="Consolas" panose="020B0609020204030204" pitchFamily="49" charset="0"/>
              </a:rPr>
              <a:t>Please provide feedback, this will help us to improve</a:t>
            </a:r>
          </a:p>
        </p:txBody>
      </p:sp>
      <p:sp>
        <p:nvSpPr>
          <p:cNvPr id="9" name="Title 1">
            <a:extLst>
              <a:ext uri="{FF2B5EF4-FFF2-40B4-BE49-F238E27FC236}">
                <a16:creationId xmlns:a16="http://schemas.microsoft.com/office/drawing/2014/main" id="{8F7848A6-8BF7-589F-4AD1-C2E522C3EC90}"/>
              </a:ext>
            </a:extLst>
          </p:cNvPr>
          <p:cNvSpPr txBox="1">
            <a:spLocks/>
          </p:cNvSpPr>
          <p:nvPr/>
        </p:nvSpPr>
        <p:spPr>
          <a:xfrm>
            <a:off x="731235" y="5720575"/>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31018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7" name="Rectangle 26">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settings?</a:t>
            </a:r>
            <a:br>
              <a:rPr lang="en-US" sz="7200" dirty="0">
                <a:solidFill>
                  <a:srgbClr val="FFFFFF"/>
                </a:solidFill>
              </a:rPr>
            </a:br>
            <a:endParaRPr lang="en-US" sz="7200" dirty="0">
              <a:solidFill>
                <a:srgbClr val="FFFFFF"/>
              </a:solidFill>
            </a:endParaRPr>
          </a:p>
        </p:txBody>
      </p:sp>
      <p:sp useBgFill="1">
        <p:nvSpPr>
          <p:cNvPr id="31" name="Rectangle 30">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Gears">
            <a:extLst>
              <a:ext uri="{FF2B5EF4-FFF2-40B4-BE49-F238E27FC236}">
                <a16:creationId xmlns:a16="http://schemas.microsoft.com/office/drawing/2014/main" id="{1F30A90F-B56F-156A-8547-C2666AE0E6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987" y="1566474"/>
            <a:ext cx="3718563" cy="3718563"/>
          </a:xfrm>
          <a:prstGeom prst="rect">
            <a:avLst/>
          </a:prstGeom>
        </p:spPr>
      </p:pic>
      <p:sp>
        <p:nvSpPr>
          <p:cNvPr id="33" name="Rectangle 32">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9702BD4-48E5-10BD-A060-A22AF8597FF1}"/>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837596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are tenant settings</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2400" b="1" i="1" dirty="0"/>
              <a:t>Tenant settings</a:t>
            </a:r>
            <a:r>
              <a:rPr lang="en-GB" sz="2400" i="1" dirty="0"/>
              <a:t> enable fine-grained control over the features that are made available to your organization. If you have concerns around sensitive data, some of our features might not be right for your organization, or you might only want a particular feature to be available to a specific group.</a:t>
            </a:r>
            <a:endParaRPr lang="en-DE" sz="24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61610"/>
          </a:xfrm>
          <a:prstGeom prst="rect">
            <a:avLst/>
          </a:prstGeom>
          <a:noFill/>
        </p:spPr>
        <p:txBody>
          <a:bodyPr wrap="square">
            <a:spAutoFit/>
          </a:bodyPr>
          <a:lstStyle/>
          <a:p>
            <a:r>
              <a:rPr lang="en-DE" sz="1050" dirty="0"/>
              <a:t>https://learn.microsoft.com/en-us/fabric/admin/about-tenant-settings</a:t>
            </a:r>
          </a:p>
        </p:txBody>
      </p:sp>
    </p:spTree>
    <p:extLst>
      <p:ext uri="{BB962C8B-B14F-4D97-AF65-F5344CB8AC3E}">
        <p14:creationId xmlns:p14="http://schemas.microsoft.com/office/powerpoint/2010/main" val="207525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are tenant settings</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2400" b="1" i="1" dirty="0"/>
              <a:t>Tenant settings</a:t>
            </a:r>
            <a:r>
              <a:rPr lang="en-GB" sz="2400" i="1" dirty="0"/>
              <a:t> enable </a:t>
            </a:r>
            <a:r>
              <a:rPr lang="en-GB" sz="2400" b="1" i="1" dirty="0"/>
              <a:t>fine-grained control</a:t>
            </a:r>
            <a:r>
              <a:rPr lang="en-GB" sz="2400" i="1" dirty="0"/>
              <a:t> over the </a:t>
            </a:r>
            <a:r>
              <a:rPr lang="en-GB" sz="2400" b="1" i="1" dirty="0">
                <a:solidFill>
                  <a:srgbClr val="2AAC94"/>
                </a:solidFill>
              </a:rPr>
              <a:t>features</a:t>
            </a:r>
            <a:r>
              <a:rPr lang="en-GB" sz="2400" i="1" dirty="0"/>
              <a:t> that are made available to your organization. If you have concerns around sensitive data, some of our features might not be right for your organization, or you might only want a particular feature to be available to a specific group.</a:t>
            </a:r>
            <a:endParaRPr lang="en-DE" sz="24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415498"/>
          </a:xfrm>
          <a:prstGeom prst="rect">
            <a:avLst/>
          </a:prstGeom>
          <a:noFill/>
        </p:spPr>
        <p:txBody>
          <a:bodyPr wrap="square">
            <a:spAutoFit/>
          </a:bodyPr>
          <a:lstStyle/>
          <a:p>
            <a:r>
              <a:rPr lang="en-DE" sz="1050" dirty="0">
                <a:hlinkClick r:id="rId2"/>
              </a:rPr>
              <a:t>https://learn.microsoft.com/en-us/fabric/admin/about-tenant-settings</a:t>
            </a:r>
            <a:r>
              <a:rPr lang="en-DE" sz="1050" dirty="0"/>
              <a:t> </a:t>
            </a:r>
            <a:br>
              <a:rPr lang="en-DE" sz="1050" dirty="0"/>
            </a:br>
            <a:r>
              <a:rPr lang="en-DE" sz="1050" dirty="0"/>
              <a:t>(I only added some colors to the text, and marked terms as bold)</a:t>
            </a:r>
          </a:p>
        </p:txBody>
      </p:sp>
    </p:spTree>
    <p:extLst>
      <p:ext uri="{BB962C8B-B14F-4D97-AF65-F5344CB8AC3E}">
        <p14:creationId xmlns:p14="http://schemas.microsoft.com/office/powerpoint/2010/main" val="1806710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are tenant settings</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2400" b="1" i="1" dirty="0"/>
              <a:t>Tenant settings</a:t>
            </a:r>
            <a:r>
              <a:rPr lang="en-GB" sz="2400" i="1" dirty="0"/>
              <a:t> enable </a:t>
            </a:r>
            <a:r>
              <a:rPr lang="en-GB" sz="2400" b="1" i="1" dirty="0"/>
              <a:t>fine-grained control</a:t>
            </a:r>
            <a:r>
              <a:rPr lang="en-GB" sz="2400" i="1" dirty="0"/>
              <a:t> over the </a:t>
            </a:r>
            <a:r>
              <a:rPr lang="en-GB" sz="2400" b="1" i="1" dirty="0">
                <a:solidFill>
                  <a:srgbClr val="2AAC94"/>
                </a:solidFill>
              </a:rPr>
              <a:t>features</a:t>
            </a:r>
            <a:r>
              <a:rPr lang="en-GB" sz="2400" i="1" dirty="0"/>
              <a:t> that are made available to your organization. If you have concerns around </a:t>
            </a:r>
            <a:r>
              <a:rPr lang="en-GB" sz="2400" i="1" dirty="0">
                <a:solidFill>
                  <a:srgbClr val="C00000"/>
                </a:solidFill>
              </a:rPr>
              <a:t>sensitive data</a:t>
            </a:r>
            <a:r>
              <a:rPr lang="en-GB" sz="2400" i="1" dirty="0"/>
              <a:t>, some of our features might not be right for your organization, or you might only want a </a:t>
            </a:r>
            <a:r>
              <a:rPr lang="en-GB" sz="2400" i="1" dirty="0">
                <a:solidFill>
                  <a:srgbClr val="C00000"/>
                </a:solidFill>
              </a:rPr>
              <a:t>particular feature to be available to a specific group</a:t>
            </a:r>
            <a:r>
              <a:rPr lang="en-GB" sz="2400" i="1" dirty="0"/>
              <a:t>.</a:t>
            </a:r>
            <a:endParaRPr lang="en-DE" sz="24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415498"/>
          </a:xfrm>
          <a:prstGeom prst="rect">
            <a:avLst/>
          </a:prstGeom>
          <a:noFill/>
        </p:spPr>
        <p:txBody>
          <a:bodyPr wrap="square">
            <a:spAutoFit/>
          </a:bodyPr>
          <a:lstStyle/>
          <a:p>
            <a:r>
              <a:rPr lang="en-DE" sz="1050" dirty="0">
                <a:hlinkClick r:id="rId2"/>
              </a:rPr>
              <a:t>https://learn.microsoft.com/en-us/fabric/admin/about-tenant-settings</a:t>
            </a:r>
            <a:r>
              <a:rPr lang="en-DE" sz="1050" dirty="0"/>
              <a:t> </a:t>
            </a:r>
          </a:p>
          <a:p>
            <a:r>
              <a:rPr lang="en-DE" sz="1050" dirty="0"/>
              <a:t>(I only added some colors to the text, and marked terms as bold)</a:t>
            </a:r>
          </a:p>
        </p:txBody>
      </p:sp>
    </p:spTree>
    <p:extLst>
      <p:ext uri="{BB962C8B-B14F-4D97-AF65-F5344CB8AC3E}">
        <p14:creationId xmlns:p14="http://schemas.microsoft.com/office/powerpoint/2010/main" val="35999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normAutofit/>
          </a:bodyPr>
          <a:lstStyle/>
          <a:p>
            <a:r>
              <a:rPr lang="en-DE" dirty="0"/>
              <a:t>Wait there is more than</a:t>
            </a:r>
            <a:br>
              <a:rPr lang="en-DE" dirty="0"/>
            </a:br>
            <a:r>
              <a:rPr lang="en-DE" dirty="0"/>
              <a:t>the settings </a:t>
            </a:r>
            <a:r>
              <a:rPr lang="en-DE" sz="1800" dirty="0"/>
              <a:t>(I</a:t>
            </a:r>
            <a:r>
              <a:rPr lang="en-DE" sz="800" dirty="0"/>
              <a:t>/we</a:t>
            </a:r>
            <a:r>
              <a:rPr lang="en-DE" sz="1800" dirty="0"/>
              <a:t> call it risk types)</a:t>
            </a:r>
            <a:endParaRPr lang="en-DE" dirty="0"/>
          </a:p>
        </p:txBody>
      </p:sp>
      <p:sp>
        <p:nvSpPr>
          <p:cNvPr id="9" name="Content Placeholder 4">
            <a:extLst>
              <a:ext uri="{FF2B5EF4-FFF2-40B4-BE49-F238E27FC236}">
                <a16:creationId xmlns:a16="http://schemas.microsoft.com/office/drawing/2014/main" id="{A1A9A9E5-8CE7-7F67-2389-CD4FF8BBABA8}"/>
              </a:ext>
            </a:extLst>
          </p:cNvPr>
          <p:cNvSpPr>
            <a:spLocks noGrp="1"/>
          </p:cNvSpPr>
          <p:nvPr>
            <p:ph idx="1"/>
          </p:nvPr>
        </p:nvSpPr>
        <p:spPr>
          <a:xfrm>
            <a:off x="4935539" y="4048606"/>
            <a:ext cx="1805940" cy="1108710"/>
          </a:xfrm>
        </p:spPr>
        <p:txBody>
          <a:bodyPr>
            <a:normAutofit/>
          </a:bodyPr>
          <a:lstStyle/>
          <a:p>
            <a:pPr marL="0" indent="0" algn="ctr">
              <a:buNone/>
            </a:pPr>
            <a:r>
              <a:rPr lang="en-GB" sz="1400" dirty="0"/>
              <a:t>On June 29</a:t>
            </a:r>
            <a:r>
              <a:rPr lang="en-GB" sz="1400" baseline="30000" dirty="0"/>
              <a:t>th</a:t>
            </a:r>
            <a:r>
              <a:rPr lang="en-GB" sz="1400" dirty="0"/>
              <a:t>, 2024 there were 127 settings!</a:t>
            </a:r>
            <a:endParaRPr lang="en-GB" sz="1400" baseline="30000" dirty="0"/>
          </a:p>
        </p:txBody>
      </p:sp>
      <p:sp>
        <p:nvSpPr>
          <p:cNvPr id="15" name="TextBox 14">
            <a:extLst>
              <a:ext uri="{FF2B5EF4-FFF2-40B4-BE49-F238E27FC236}">
                <a16:creationId xmlns:a16="http://schemas.microsoft.com/office/drawing/2014/main" id="{A68A44DA-D007-3389-0510-4F74D052B219}"/>
              </a:ext>
            </a:extLst>
          </p:cNvPr>
          <p:cNvSpPr txBox="1"/>
          <p:nvPr/>
        </p:nvSpPr>
        <p:spPr>
          <a:xfrm>
            <a:off x="1280160" y="3126763"/>
            <a:ext cx="2880000" cy="369332"/>
          </a:xfrm>
          <a:prstGeom prst="rect">
            <a:avLst/>
          </a:prstGeom>
          <a:solidFill>
            <a:srgbClr val="2AAC94"/>
          </a:solidFill>
        </p:spPr>
        <p:txBody>
          <a:bodyPr wrap="square" rtlCol="0">
            <a:spAutoFit/>
          </a:bodyPr>
          <a:lstStyle/>
          <a:p>
            <a:pPr algn="ctr"/>
            <a:r>
              <a:rPr lang="en-DE" dirty="0"/>
              <a:t>Resource Consumption</a:t>
            </a:r>
          </a:p>
        </p:txBody>
      </p:sp>
      <p:sp>
        <p:nvSpPr>
          <p:cNvPr id="16" name="TextBox 15">
            <a:extLst>
              <a:ext uri="{FF2B5EF4-FFF2-40B4-BE49-F238E27FC236}">
                <a16:creationId xmlns:a16="http://schemas.microsoft.com/office/drawing/2014/main" id="{B153E277-5143-5E16-DE8E-3D8E7DECF19E}"/>
              </a:ext>
            </a:extLst>
          </p:cNvPr>
          <p:cNvSpPr txBox="1"/>
          <p:nvPr/>
        </p:nvSpPr>
        <p:spPr>
          <a:xfrm>
            <a:off x="1280160" y="4507478"/>
            <a:ext cx="2880000" cy="369332"/>
          </a:xfrm>
          <a:prstGeom prst="rect">
            <a:avLst/>
          </a:prstGeom>
          <a:solidFill>
            <a:srgbClr val="2AAC94"/>
          </a:solidFill>
        </p:spPr>
        <p:txBody>
          <a:bodyPr wrap="square" rtlCol="0">
            <a:spAutoFit/>
          </a:bodyPr>
          <a:lstStyle/>
          <a:p>
            <a:pPr algn="ctr"/>
            <a:r>
              <a:rPr lang="en-DE" dirty="0"/>
              <a:t>Data Privacy</a:t>
            </a:r>
          </a:p>
        </p:txBody>
      </p:sp>
      <p:sp>
        <p:nvSpPr>
          <p:cNvPr id="17" name="TextBox 16">
            <a:extLst>
              <a:ext uri="{FF2B5EF4-FFF2-40B4-BE49-F238E27FC236}">
                <a16:creationId xmlns:a16="http://schemas.microsoft.com/office/drawing/2014/main" id="{250DA627-B729-BF4E-1E40-0CEA311D33FC}"/>
              </a:ext>
            </a:extLst>
          </p:cNvPr>
          <p:cNvSpPr txBox="1"/>
          <p:nvPr/>
        </p:nvSpPr>
        <p:spPr>
          <a:xfrm>
            <a:off x="7757160" y="4507478"/>
            <a:ext cx="2880000" cy="369332"/>
          </a:xfrm>
          <a:prstGeom prst="rect">
            <a:avLst/>
          </a:prstGeom>
          <a:solidFill>
            <a:srgbClr val="2AAC94"/>
          </a:solidFill>
        </p:spPr>
        <p:txBody>
          <a:bodyPr wrap="square" rtlCol="0">
            <a:spAutoFit/>
          </a:bodyPr>
          <a:lstStyle/>
          <a:p>
            <a:pPr algn="ctr"/>
            <a:r>
              <a:rPr lang="en-DE" dirty="0"/>
              <a:t>Data Literacy</a:t>
            </a:r>
          </a:p>
        </p:txBody>
      </p:sp>
      <p:sp>
        <p:nvSpPr>
          <p:cNvPr id="18" name="TextBox 17">
            <a:extLst>
              <a:ext uri="{FF2B5EF4-FFF2-40B4-BE49-F238E27FC236}">
                <a16:creationId xmlns:a16="http://schemas.microsoft.com/office/drawing/2014/main" id="{F44C13E4-0C03-1F7F-56EA-64166399B0E5}"/>
              </a:ext>
            </a:extLst>
          </p:cNvPr>
          <p:cNvSpPr txBox="1"/>
          <p:nvPr/>
        </p:nvSpPr>
        <p:spPr>
          <a:xfrm>
            <a:off x="4486048" y="2253669"/>
            <a:ext cx="2880000" cy="369332"/>
          </a:xfrm>
          <a:prstGeom prst="rect">
            <a:avLst/>
          </a:prstGeom>
          <a:solidFill>
            <a:srgbClr val="2AAC94"/>
          </a:solidFill>
        </p:spPr>
        <p:txBody>
          <a:bodyPr wrap="square" rtlCol="0">
            <a:spAutoFit/>
          </a:bodyPr>
          <a:lstStyle/>
          <a:p>
            <a:pPr algn="ctr"/>
            <a:r>
              <a:rPr lang="en-DE" dirty="0"/>
              <a:t>Data Residency</a:t>
            </a:r>
          </a:p>
        </p:txBody>
      </p:sp>
      <p:sp>
        <p:nvSpPr>
          <p:cNvPr id="19" name="TextBox 18">
            <a:extLst>
              <a:ext uri="{FF2B5EF4-FFF2-40B4-BE49-F238E27FC236}">
                <a16:creationId xmlns:a16="http://schemas.microsoft.com/office/drawing/2014/main" id="{95A3F28A-89AE-6D9E-5F24-D304650E4A18}"/>
              </a:ext>
            </a:extLst>
          </p:cNvPr>
          <p:cNvSpPr txBox="1"/>
          <p:nvPr/>
        </p:nvSpPr>
        <p:spPr>
          <a:xfrm>
            <a:off x="7757160" y="3126763"/>
            <a:ext cx="2880000" cy="369332"/>
          </a:xfrm>
          <a:prstGeom prst="rect">
            <a:avLst/>
          </a:prstGeom>
          <a:solidFill>
            <a:srgbClr val="2AAC94"/>
          </a:solidFill>
        </p:spPr>
        <p:txBody>
          <a:bodyPr wrap="square" rtlCol="0">
            <a:spAutoFit/>
          </a:bodyPr>
          <a:lstStyle/>
          <a:p>
            <a:pPr algn="ctr"/>
            <a:r>
              <a:rPr lang="en-DE" dirty="0"/>
              <a:t>Data Exfiltration</a:t>
            </a:r>
          </a:p>
        </p:txBody>
      </p:sp>
      <p:sp>
        <p:nvSpPr>
          <p:cNvPr id="20" name="TextBox 19">
            <a:extLst>
              <a:ext uri="{FF2B5EF4-FFF2-40B4-BE49-F238E27FC236}">
                <a16:creationId xmlns:a16="http://schemas.microsoft.com/office/drawing/2014/main" id="{7C6F4EC5-17D4-325C-93E4-018DFDA89BC7}"/>
              </a:ext>
            </a:extLst>
          </p:cNvPr>
          <p:cNvSpPr txBox="1"/>
          <p:nvPr/>
        </p:nvSpPr>
        <p:spPr>
          <a:xfrm>
            <a:off x="2720160" y="5775792"/>
            <a:ext cx="2880000" cy="369332"/>
          </a:xfrm>
          <a:prstGeom prst="rect">
            <a:avLst/>
          </a:prstGeom>
          <a:solidFill>
            <a:srgbClr val="2AAC94"/>
          </a:solidFill>
        </p:spPr>
        <p:txBody>
          <a:bodyPr wrap="square" rtlCol="0">
            <a:spAutoFit/>
          </a:bodyPr>
          <a:lstStyle/>
          <a:p>
            <a:pPr algn="ctr"/>
            <a:r>
              <a:rPr lang="en-DE" dirty="0"/>
              <a:t>Data Security</a:t>
            </a:r>
          </a:p>
        </p:txBody>
      </p:sp>
      <p:pic>
        <p:nvPicPr>
          <p:cNvPr id="24" name="Picture 23">
            <a:extLst>
              <a:ext uri="{FF2B5EF4-FFF2-40B4-BE49-F238E27FC236}">
                <a16:creationId xmlns:a16="http://schemas.microsoft.com/office/drawing/2014/main" id="{1E6394F0-AF62-2C8A-13BA-CA2DE455C3BC}"/>
              </a:ext>
            </a:extLst>
          </p:cNvPr>
          <p:cNvPicPr>
            <a:picLocks noChangeAspect="1"/>
          </p:cNvPicPr>
          <p:nvPr/>
        </p:nvPicPr>
        <p:blipFill>
          <a:blip r:embed="rId2"/>
          <a:stretch>
            <a:fillRect/>
          </a:stretch>
        </p:blipFill>
        <p:spPr>
          <a:xfrm>
            <a:off x="5527359" y="3310890"/>
            <a:ext cx="622300" cy="762000"/>
          </a:xfrm>
          <a:prstGeom prst="rect">
            <a:avLst/>
          </a:prstGeom>
        </p:spPr>
      </p:pic>
      <p:sp>
        <p:nvSpPr>
          <p:cNvPr id="2" name="TextBox 1">
            <a:extLst>
              <a:ext uri="{FF2B5EF4-FFF2-40B4-BE49-F238E27FC236}">
                <a16:creationId xmlns:a16="http://schemas.microsoft.com/office/drawing/2014/main" id="{2B0876DA-BBE9-3EF1-C1F0-A4421126681F}"/>
              </a:ext>
            </a:extLst>
          </p:cNvPr>
          <p:cNvSpPr txBox="1"/>
          <p:nvPr/>
        </p:nvSpPr>
        <p:spPr>
          <a:xfrm>
            <a:off x="6542860" y="5775792"/>
            <a:ext cx="2880000" cy="369332"/>
          </a:xfrm>
          <a:prstGeom prst="rect">
            <a:avLst/>
          </a:prstGeom>
          <a:solidFill>
            <a:srgbClr val="2AAC94"/>
          </a:solidFill>
        </p:spPr>
        <p:txBody>
          <a:bodyPr wrap="square" rtlCol="0">
            <a:spAutoFit/>
          </a:bodyPr>
          <a:lstStyle/>
          <a:p>
            <a:pPr algn="ctr"/>
            <a:r>
              <a:rPr lang="en-DE" dirty="0"/>
              <a:t>Data Integrity</a:t>
            </a:r>
          </a:p>
        </p:txBody>
      </p:sp>
    </p:spTree>
    <p:extLst>
      <p:ext uri="{BB962C8B-B14F-4D97-AF65-F5344CB8AC3E}">
        <p14:creationId xmlns:p14="http://schemas.microsoft.com/office/powerpoint/2010/main" val="165191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normAutofit/>
          </a:bodyPr>
          <a:lstStyle/>
          <a:p>
            <a:r>
              <a:rPr lang="en-DE" dirty="0"/>
              <a:t>Wait there is more than</a:t>
            </a:r>
            <a:br>
              <a:rPr lang="en-DE" dirty="0"/>
            </a:br>
            <a:r>
              <a:rPr lang="en-DE" dirty="0"/>
              <a:t>the settings </a:t>
            </a:r>
            <a:r>
              <a:rPr lang="en-DE" sz="1800" dirty="0"/>
              <a:t>(I</a:t>
            </a:r>
            <a:r>
              <a:rPr lang="en-DE" sz="800" dirty="0"/>
              <a:t>/we</a:t>
            </a:r>
            <a:r>
              <a:rPr lang="en-DE" sz="1800" dirty="0"/>
              <a:t> call it risk types)</a:t>
            </a:r>
            <a:endParaRPr lang="en-DE" dirty="0"/>
          </a:p>
        </p:txBody>
      </p:sp>
      <p:sp>
        <p:nvSpPr>
          <p:cNvPr id="15" name="TextBox 14">
            <a:extLst>
              <a:ext uri="{FF2B5EF4-FFF2-40B4-BE49-F238E27FC236}">
                <a16:creationId xmlns:a16="http://schemas.microsoft.com/office/drawing/2014/main" id="{A68A44DA-D007-3389-0510-4F74D052B219}"/>
              </a:ext>
            </a:extLst>
          </p:cNvPr>
          <p:cNvSpPr txBox="1"/>
          <p:nvPr/>
        </p:nvSpPr>
        <p:spPr>
          <a:xfrm>
            <a:off x="1280160" y="2253669"/>
            <a:ext cx="2880000" cy="369332"/>
          </a:xfrm>
          <a:prstGeom prst="rect">
            <a:avLst/>
          </a:prstGeom>
          <a:solidFill>
            <a:srgbClr val="2AAC94"/>
          </a:solidFill>
        </p:spPr>
        <p:txBody>
          <a:bodyPr wrap="square" rtlCol="0">
            <a:spAutoFit/>
          </a:bodyPr>
          <a:lstStyle/>
          <a:p>
            <a:pPr algn="ctr"/>
            <a:r>
              <a:rPr lang="en-DE" dirty="0"/>
              <a:t>Resource Consumption</a:t>
            </a:r>
          </a:p>
        </p:txBody>
      </p:sp>
      <p:sp>
        <p:nvSpPr>
          <p:cNvPr id="16" name="TextBox 15">
            <a:extLst>
              <a:ext uri="{FF2B5EF4-FFF2-40B4-BE49-F238E27FC236}">
                <a16:creationId xmlns:a16="http://schemas.microsoft.com/office/drawing/2014/main" id="{B153E277-5143-5E16-DE8E-3D8E7DECF19E}"/>
              </a:ext>
            </a:extLst>
          </p:cNvPr>
          <p:cNvSpPr txBox="1"/>
          <p:nvPr/>
        </p:nvSpPr>
        <p:spPr>
          <a:xfrm>
            <a:off x="1280160" y="4144559"/>
            <a:ext cx="2880000" cy="369332"/>
          </a:xfrm>
          <a:prstGeom prst="rect">
            <a:avLst/>
          </a:prstGeom>
          <a:solidFill>
            <a:srgbClr val="2AAC94"/>
          </a:solidFill>
        </p:spPr>
        <p:txBody>
          <a:bodyPr wrap="square" rtlCol="0">
            <a:spAutoFit/>
          </a:bodyPr>
          <a:lstStyle/>
          <a:p>
            <a:pPr algn="ctr"/>
            <a:r>
              <a:rPr lang="en-DE" dirty="0"/>
              <a:t>Data Privacy</a:t>
            </a:r>
          </a:p>
        </p:txBody>
      </p:sp>
      <p:sp>
        <p:nvSpPr>
          <p:cNvPr id="17" name="TextBox 16">
            <a:extLst>
              <a:ext uri="{FF2B5EF4-FFF2-40B4-BE49-F238E27FC236}">
                <a16:creationId xmlns:a16="http://schemas.microsoft.com/office/drawing/2014/main" id="{250DA627-B729-BF4E-1E40-0CEA311D33FC}"/>
              </a:ext>
            </a:extLst>
          </p:cNvPr>
          <p:cNvSpPr txBox="1"/>
          <p:nvPr/>
        </p:nvSpPr>
        <p:spPr>
          <a:xfrm>
            <a:off x="7757160" y="4144559"/>
            <a:ext cx="2880000" cy="369332"/>
          </a:xfrm>
          <a:prstGeom prst="rect">
            <a:avLst/>
          </a:prstGeom>
          <a:solidFill>
            <a:srgbClr val="2AAC94"/>
          </a:solidFill>
        </p:spPr>
        <p:txBody>
          <a:bodyPr wrap="square" rtlCol="0">
            <a:spAutoFit/>
          </a:bodyPr>
          <a:lstStyle/>
          <a:p>
            <a:pPr algn="ctr"/>
            <a:r>
              <a:rPr lang="en-DE" dirty="0"/>
              <a:t>Data Literacy</a:t>
            </a:r>
          </a:p>
        </p:txBody>
      </p:sp>
      <p:sp>
        <p:nvSpPr>
          <p:cNvPr id="18" name="TextBox 17">
            <a:extLst>
              <a:ext uri="{FF2B5EF4-FFF2-40B4-BE49-F238E27FC236}">
                <a16:creationId xmlns:a16="http://schemas.microsoft.com/office/drawing/2014/main" id="{F44C13E4-0C03-1F7F-56EA-64166399B0E5}"/>
              </a:ext>
            </a:extLst>
          </p:cNvPr>
          <p:cNvSpPr txBox="1"/>
          <p:nvPr/>
        </p:nvSpPr>
        <p:spPr>
          <a:xfrm>
            <a:off x="4486048" y="2253669"/>
            <a:ext cx="2880000" cy="369332"/>
          </a:xfrm>
          <a:prstGeom prst="rect">
            <a:avLst/>
          </a:prstGeom>
          <a:solidFill>
            <a:srgbClr val="2AAC94"/>
          </a:solidFill>
        </p:spPr>
        <p:txBody>
          <a:bodyPr wrap="square" rtlCol="0">
            <a:spAutoFit/>
          </a:bodyPr>
          <a:lstStyle/>
          <a:p>
            <a:pPr algn="ctr"/>
            <a:r>
              <a:rPr lang="en-DE" dirty="0"/>
              <a:t>Data Residency</a:t>
            </a:r>
          </a:p>
        </p:txBody>
      </p:sp>
      <p:sp>
        <p:nvSpPr>
          <p:cNvPr id="19" name="TextBox 18">
            <a:extLst>
              <a:ext uri="{FF2B5EF4-FFF2-40B4-BE49-F238E27FC236}">
                <a16:creationId xmlns:a16="http://schemas.microsoft.com/office/drawing/2014/main" id="{95A3F28A-89AE-6D9E-5F24-D304650E4A18}"/>
              </a:ext>
            </a:extLst>
          </p:cNvPr>
          <p:cNvSpPr txBox="1"/>
          <p:nvPr/>
        </p:nvSpPr>
        <p:spPr>
          <a:xfrm>
            <a:off x="7757160" y="2245972"/>
            <a:ext cx="2880000" cy="369332"/>
          </a:xfrm>
          <a:prstGeom prst="rect">
            <a:avLst/>
          </a:prstGeom>
          <a:solidFill>
            <a:srgbClr val="2AAC94"/>
          </a:solidFill>
        </p:spPr>
        <p:txBody>
          <a:bodyPr wrap="square" rtlCol="0">
            <a:spAutoFit/>
          </a:bodyPr>
          <a:lstStyle/>
          <a:p>
            <a:pPr algn="ctr"/>
            <a:r>
              <a:rPr lang="en-DE" dirty="0"/>
              <a:t>Data Exfiltration</a:t>
            </a:r>
          </a:p>
        </p:txBody>
      </p:sp>
      <p:sp>
        <p:nvSpPr>
          <p:cNvPr id="20" name="TextBox 19">
            <a:extLst>
              <a:ext uri="{FF2B5EF4-FFF2-40B4-BE49-F238E27FC236}">
                <a16:creationId xmlns:a16="http://schemas.microsoft.com/office/drawing/2014/main" id="{7C6F4EC5-17D4-325C-93E4-018DFDA89BC7}"/>
              </a:ext>
            </a:extLst>
          </p:cNvPr>
          <p:cNvSpPr txBox="1"/>
          <p:nvPr/>
        </p:nvSpPr>
        <p:spPr>
          <a:xfrm>
            <a:off x="4518660" y="3597805"/>
            <a:ext cx="2880000" cy="369332"/>
          </a:xfrm>
          <a:prstGeom prst="rect">
            <a:avLst/>
          </a:prstGeom>
          <a:solidFill>
            <a:srgbClr val="2AAC94"/>
          </a:solidFill>
        </p:spPr>
        <p:txBody>
          <a:bodyPr wrap="square" rtlCol="0">
            <a:spAutoFit/>
          </a:bodyPr>
          <a:lstStyle/>
          <a:p>
            <a:pPr algn="ctr"/>
            <a:r>
              <a:rPr lang="en-DE" dirty="0"/>
              <a:t>Data Security</a:t>
            </a:r>
          </a:p>
        </p:txBody>
      </p:sp>
      <p:sp>
        <p:nvSpPr>
          <p:cNvPr id="5" name="Content Placeholder 2">
            <a:extLst>
              <a:ext uri="{FF2B5EF4-FFF2-40B4-BE49-F238E27FC236}">
                <a16:creationId xmlns:a16="http://schemas.microsoft.com/office/drawing/2014/main" id="{58DEDE16-EB1C-5CC7-43F0-A88A0D54DD43}"/>
              </a:ext>
            </a:extLst>
          </p:cNvPr>
          <p:cNvSpPr>
            <a:spLocks noGrp="1"/>
          </p:cNvSpPr>
          <p:nvPr>
            <p:ph idx="1"/>
          </p:nvPr>
        </p:nvSpPr>
        <p:spPr>
          <a:xfrm>
            <a:off x="7757160" y="2623001"/>
            <a:ext cx="2880000" cy="1246472"/>
          </a:xfrm>
        </p:spPr>
        <p:txBody>
          <a:bodyPr>
            <a:normAutofit fontScale="92500" lnSpcReduction="10000"/>
          </a:bodyPr>
          <a:lstStyle/>
          <a:p>
            <a:pPr marL="0" indent="0">
              <a:buNone/>
            </a:pPr>
            <a:r>
              <a:rPr lang="en-NZ" dirty="0">
                <a:solidFill>
                  <a:srgbClr val="333333"/>
                </a:solidFill>
                <a:latin typeface="Segoe UI" panose="020B0502040204020203" pitchFamily="34" charset="0"/>
                <a:sym typeface="Wingdings" panose="05000000000000000000" pitchFamily="2" charset="2"/>
              </a:rPr>
              <a:t>Data is transferred from one computer to another one.</a:t>
            </a:r>
            <a:br>
              <a:rPr lang="en-NZ" dirty="0">
                <a:solidFill>
                  <a:srgbClr val="333333"/>
                </a:solidFill>
                <a:latin typeface="Segoe UI" panose="020B0502040204020203" pitchFamily="34" charset="0"/>
                <a:sym typeface="Wingdings" panose="05000000000000000000" pitchFamily="2" charset="2"/>
              </a:rPr>
            </a:br>
            <a:r>
              <a:rPr lang="en-NZ" dirty="0">
                <a:solidFill>
                  <a:srgbClr val="333333"/>
                </a:solidFill>
                <a:latin typeface="Segoe UI" panose="020B0502040204020203" pitchFamily="34" charset="0"/>
                <a:sym typeface="Wingdings" panose="05000000000000000000" pitchFamily="2" charset="2"/>
              </a:rPr>
              <a:t>Basically, this is what every ETL solution is doing.</a:t>
            </a:r>
          </a:p>
        </p:txBody>
      </p:sp>
      <p:sp>
        <p:nvSpPr>
          <p:cNvPr id="6" name="Content Placeholder 2">
            <a:extLst>
              <a:ext uri="{FF2B5EF4-FFF2-40B4-BE49-F238E27FC236}">
                <a16:creationId xmlns:a16="http://schemas.microsoft.com/office/drawing/2014/main" id="{E2B63E62-8AEE-866A-29DB-4027231126A5}"/>
              </a:ext>
            </a:extLst>
          </p:cNvPr>
          <p:cNvSpPr txBox="1">
            <a:spLocks/>
          </p:cNvSpPr>
          <p:nvPr/>
        </p:nvSpPr>
        <p:spPr>
          <a:xfrm>
            <a:off x="7757160" y="4543627"/>
            <a:ext cx="2880000" cy="124647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j-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j-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dirty="0">
                <a:solidFill>
                  <a:srgbClr val="333333"/>
                </a:solidFill>
                <a:latin typeface="Segoe UI" panose="020B0502040204020203" pitchFamily="34" charset="0"/>
                <a:sym typeface="Wingdings" panose="05000000000000000000" pitchFamily="2" charset="2"/>
              </a:rPr>
              <a:t>Do I understand the result that is created when I use a feature/algorithm? Do I need training to leverage the feature to its fullest?</a:t>
            </a:r>
          </a:p>
        </p:txBody>
      </p:sp>
      <p:sp>
        <p:nvSpPr>
          <p:cNvPr id="7" name="Content Placeholder 2">
            <a:extLst>
              <a:ext uri="{FF2B5EF4-FFF2-40B4-BE49-F238E27FC236}">
                <a16:creationId xmlns:a16="http://schemas.microsoft.com/office/drawing/2014/main" id="{48D16FF8-A2EE-028B-A7D2-6BCFC38A99D8}"/>
              </a:ext>
            </a:extLst>
          </p:cNvPr>
          <p:cNvSpPr txBox="1">
            <a:spLocks/>
          </p:cNvSpPr>
          <p:nvPr/>
        </p:nvSpPr>
        <p:spPr>
          <a:xfrm>
            <a:off x="4518660" y="3996873"/>
            <a:ext cx="2880000" cy="95276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j-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j-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dirty="0">
                <a:solidFill>
                  <a:srgbClr val="333333"/>
                </a:solidFill>
                <a:latin typeface="Segoe UI" panose="020B0502040204020203" pitchFamily="34" charset="0"/>
                <a:sym typeface="Wingdings" panose="05000000000000000000" pitchFamily="2" charset="2"/>
              </a:rPr>
              <a:t>Is data protected from unauthorized access? Do I use Row Level Security?</a:t>
            </a:r>
          </a:p>
        </p:txBody>
      </p:sp>
      <p:sp>
        <p:nvSpPr>
          <p:cNvPr id="8" name="Content Placeholder 2">
            <a:extLst>
              <a:ext uri="{FF2B5EF4-FFF2-40B4-BE49-F238E27FC236}">
                <a16:creationId xmlns:a16="http://schemas.microsoft.com/office/drawing/2014/main" id="{C0170EDE-10A4-BA9B-E5A8-C065E7F059D3}"/>
              </a:ext>
            </a:extLst>
          </p:cNvPr>
          <p:cNvSpPr txBox="1">
            <a:spLocks/>
          </p:cNvSpPr>
          <p:nvPr/>
        </p:nvSpPr>
        <p:spPr>
          <a:xfrm>
            <a:off x="1280160" y="4543627"/>
            <a:ext cx="2880000" cy="1246472"/>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j-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j-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dirty="0">
                <a:solidFill>
                  <a:srgbClr val="333333"/>
                </a:solidFill>
                <a:latin typeface="Segoe UI" panose="020B0502040204020203" pitchFamily="34" charset="0"/>
                <a:sym typeface="Wingdings" panose="05000000000000000000" pitchFamily="2" charset="2"/>
              </a:rPr>
              <a:t>Will personal data be exposed to an unauthorized audience?</a:t>
            </a:r>
          </a:p>
        </p:txBody>
      </p:sp>
      <p:sp>
        <p:nvSpPr>
          <p:cNvPr id="10" name="Content Placeholder 2">
            <a:extLst>
              <a:ext uri="{FF2B5EF4-FFF2-40B4-BE49-F238E27FC236}">
                <a16:creationId xmlns:a16="http://schemas.microsoft.com/office/drawing/2014/main" id="{D4E95940-47FE-DC08-451F-ADDCE48E874F}"/>
              </a:ext>
            </a:extLst>
          </p:cNvPr>
          <p:cNvSpPr txBox="1">
            <a:spLocks/>
          </p:cNvSpPr>
          <p:nvPr/>
        </p:nvSpPr>
        <p:spPr>
          <a:xfrm>
            <a:off x="1280160" y="2623001"/>
            <a:ext cx="2880000" cy="124647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j-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j-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dirty="0">
                <a:solidFill>
                  <a:srgbClr val="333333"/>
                </a:solidFill>
                <a:latin typeface="Segoe UI" panose="020B0502040204020203" pitchFamily="34" charset="0"/>
                <a:sym typeface="Wingdings" panose="05000000000000000000" pitchFamily="2" charset="2"/>
              </a:rPr>
              <a:t>Do better/other results justify resource consumption. Does improper use endanger compute resources.</a:t>
            </a:r>
          </a:p>
        </p:txBody>
      </p:sp>
      <p:sp>
        <p:nvSpPr>
          <p:cNvPr id="11" name="Content Placeholder 2">
            <a:extLst>
              <a:ext uri="{FF2B5EF4-FFF2-40B4-BE49-F238E27FC236}">
                <a16:creationId xmlns:a16="http://schemas.microsoft.com/office/drawing/2014/main" id="{288D13FE-EF18-05CB-1CD8-26529F4FB630}"/>
              </a:ext>
            </a:extLst>
          </p:cNvPr>
          <p:cNvSpPr txBox="1">
            <a:spLocks/>
          </p:cNvSpPr>
          <p:nvPr/>
        </p:nvSpPr>
        <p:spPr>
          <a:xfrm>
            <a:off x="4486048" y="2615304"/>
            <a:ext cx="2880000" cy="1246472"/>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j-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j-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dirty="0">
                <a:solidFill>
                  <a:srgbClr val="333333"/>
                </a:solidFill>
                <a:latin typeface="Segoe UI" panose="020B0502040204020203" pitchFamily="34" charset="0"/>
                <a:sym typeface="Wingdings" panose="05000000000000000000" pitchFamily="2" charset="2"/>
              </a:rPr>
              <a:t>Is data processed/stored outside of the scoped boundaries?</a:t>
            </a:r>
          </a:p>
        </p:txBody>
      </p:sp>
      <p:sp>
        <p:nvSpPr>
          <p:cNvPr id="12" name="TextBox 11">
            <a:extLst>
              <a:ext uri="{FF2B5EF4-FFF2-40B4-BE49-F238E27FC236}">
                <a16:creationId xmlns:a16="http://schemas.microsoft.com/office/drawing/2014/main" id="{FC349868-30CB-9744-F789-0827C2C90C05}"/>
              </a:ext>
            </a:extLst>
          </p:cNvPr>
          <p:cNvSpPr txBox="1"/>
          <p:nvPr/>
        </p:nvSpPr>
        <p:spPr>
          <a:xfrm>
            <a:off x="4518660" y="4979374"/>
            <a:ext cx="2880000" cy="369332"/>
          </a:xfrm>
          <a:prstGeom prst="rect">
            <a:avLst/>
          </a:prstGeom>
          <a:solidFill>
            <a:srgbClr val="2AAC94"/>
          </a:solidFill>
        </p:spPr>
        <p:txBody>
          <a:bodyPr wrap="square" rtlCol="0">
            <a:spAutoFit/>
          </a:bodyPr>
          <a:lstStyle/>
          <a:p>
            <a:pPr algn="ctr"/>
            <a:r>
              <a:rPr lang="en-DE" dirty="0"/>
              <a:t>Data Integrity</a:t>
            </a:r>
          </a:p>
        </p:txBody>
      </p:sp>
      <p:sp>
        <p:nvSpPr>
          <p:cNvPr id="13" name="Content Placeholder 2">
            <a:extLst>
              <a:ext uri="{FF2B5EF4-FFF2-40B4-BE49-F238E27FC236}">
                <a16:creationId xmlns:a16="http://schemas.microsoft.com/office/drawing/2014/main" id="{2AAB0699-D6A4-D6BC-198A-4C10E8D968A1}"/>
              </a:ext>
            </a:extLst>
          </p:cNvPr>
          <p:cNvSpPr txBox="1">
            <a:spLocks/>
          </p:cNvSpPr>
          <p:nvPr/>
        </p:nvSpPr>
        <p:spPr>
          <a:xfrm>
            <a:off x="4518660" y="5378442"/>
            <a:ext cx="2880000" cy="95276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j-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j-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NZ" dirty="0">
                <a:solidFill>
                  <a:srgbClr val="333333"/>
                </a:solidFill>
                <a:latin typeface="Segoe UI" panose="020B0502040204020203" pitchFamily="34" charset="0"/>
                <a:sym typeface="Wingdings" panose="05000000000000000000" pitchFamily="2" charset="2"/>
              </a:rPr>
              <a:t>Is data integrity exposed by using a feature, that I do not fully understand. </a:t>
            </a:r>
          </a:p>
        </p:txBody>
      </p:sp>
    </p:spTree>
    <p:extLst>
      <p:ext uri="{BB962C8B-B14F-4D97-AF65-F5344CB8AC3E}">
        <p14:creationId xmlns:p14="http://schemas.microsoft.com/office/powerpoint/2010/main" val="250753845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66883F663083B46A8499D0B8664E8EF" ma:contentTypeVersion="13" ma:contentTypeDescription="Ein neues Dokument erstellen." ma:contentTypeScope="" ma:versionID="858adf3b340ee5c4edb5a167134e405f">
  <xsd:schema xmlns:xsd="http://www.w3.org/2001/XMLSchema" xmlns:xs="http://www.w3.org/2001/XMLSchema" xmlns:p="http://schemas.microsoft.com/office/2006/metadata/properties" xmlns:ns3="d7479749-9084-4730-a3d5-0e499d777a25" xmlns:ns4="b87e2869-638c-4634-925a-bf43a7395030" targetNamespace="http://schemas.microsoft.com/office/2006/metadata/properties" ma:root="true" ma:fieldsID="fbcd28f193ec0189c964fe7a9c7d5e3d" ns3:_="" ns4:_="">
    <xsd:import namespace="d7479749-9084-4730-a3d5-0e499d777a25"/>
    <xsd:import namespace="b87e2869-638c-4634-925a-bf43a73950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479749-9084-4730-a3d5-0e499d777a25"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e2869-638c-4634-925a-bf43a73950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A60AFE-D9B0-493F-8592-0F55D4B67EC4}">
  <ds:schemaRefs>
    <ds:schemaRef ds:uri="http://schemas.openxmlformats.org/package/2006/metadata/core-properties"/>
    <ds:schemaRef ds:uri="b87e2869-638c-4634-925a-bf43a7395030"/>
    <ds:schemaRef ds:uri="http://schemas.microsoft.com/office/2006/metadata/properties"/>
    <ds:schemaRef ds:uri="http://purl.org/dc/terms/"/>
    <ds:schemaRef ds:uri="d7479749-9084-4730-a3d5-0e499d777a25"/>
    <ds:schemaRef ds:uri="http://schemas.microsoft.com/office/infopath/2007/PartnerControls"/>
    <ds:schemaRef ds:uri="http://purl.org/dc/dcmitype/"/>
    <ds:schemaRef ds:uri="http://schemas.microsoft.com/office/2006/documentManagement/types"/>
    <ds:schemaRef ds:uri="http://www.w3.org/XML/1998/namespace"/>
    <ds:schemaRef ds:uri="http://purl.org/dc/elements/1.1/"/>
  </ds:schemaRefs>
</ds:datastoreItem>
</file>

<file path=customXml/itemProps2.xml><?xml version="1.0" encoding="utf-8"?>
<ds:datastoreItem xmlns:ds="http://schemas.openxmlformats.org/officeDocument/2006/customXml" ds:itemID="{48CCD59B-9378-48D1-BCF1-249302E530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479749-9084-4730-a3d5-0e499d777a25"/>
    <ds:schemaRef ds:uri="b87e2869-638c-4634-925a-bf43a7395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78B0ED-E429-41D4-A59C-2399319862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11110</TotalTime>
  <Words>913</Words>
  <Application>Microsoft Macintosh PowerPoint</Application>
  <PresentationFormat>Widescreen</PresentationFormat>
  <Paragraphs>102</Paragraphs>
  <Slides>22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Calibri</vt:lpstr>
      <vt:lpstr>Consolas</vt:lpstr>
      <vt:lpstr>Exo</vt:lpstr>
      <vt:lpstr>Segoe UI</vt:lpstr>
      <vt:lpstr>Times New Roman</vt:lpstr>
      <vt:lpstr>Verdana</vt:lpstr>
      <vt:lpstr>Wingdings</vt:lpstr>
      <vt:lpstr>Wingdings 2</vt:lpstr>
      <vt:lpstr>Wingdings 3</vt:lpstr>
      <vt:lpstr>View</vt:lpstr>
      <vt:lpstr>Microsoft Fabric Tenant Settings Do I care or not?!</vt:lpstr>
      <vt:lpstr>Inside the box</vt:lpstr>
      <vt:lpstr>Tom Martens </vt:lpstr>
      <vt:lpstr>The settings? </vt:lpstr>
      <vt:lpstr>What are tenant settings</vt:lpstr>
      <vt:lpstr>What are tenant settings</vt:lpstr>
      <vt:lpstr>What are tenant settings</vt:lpstr>
      <vt:lpstr>Wait there is more than the settings (I/we call it risk types)</vt:lpstr>
      <vt:lpstr>Wait there is more than the settings (I/we call it risk types)</vt:lpstr>
      <vt:lpstr>The groups! </vt:lpstr>
      <vt:lpstr>Some words about  Entra Id Groups</vt:lpstr>
      <vt:lpstr>Consider wisely, how to add groups to your settings</vt:lpstr>
      <vt:lpstr>Consider wisely, how to add groups to your settings</vt:lpstr>
      <vt:lpstr>The solution! (at least a first draft)</vt:lpstr>
      <vt:lpstr>The pipeline</vt:lpstr>
      <vt:lpstr>The overall architecture Schematic view</vt:lpstr>
      <vt:lpstr>Something different! (maybe)</vt:lpstr>
      <vt:lpstr>How to add a secret to a vault</vt:lpstr>
      <vt:lpstr>How to add a secret to a vault</vt:lpstr>
      <vt:lpstr>Some readings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12</cp:revision>
  <dcterms:created xsi:type="dcterms:W3CDTF">2020-06-19T10:41:14Z</dcterms:created>
  <dcterms:modified xsi:type="dcterms:W3CDTF">2024-06-29T09:28:17Z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2023-11-03T18:47:02Z</vt:lpwstr>
  </property>
  <property fmtid="{D5CDD505-2E9C-101B-9397-08002B2CF9AE}" pid="4" name="MSIP_Label_7ea6d409-389a-443a-9140-f8c0d12e1685_Method">
    <vt:lpwstr>Privileged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